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9"/>
  </p:notesMasterIdLst>
  <p:handoutMasterIdLst>
    <p:handoutMasterId r:id="rId60"/>
  </p:handoutMasterIdLst>
  <p:sldIdLst>
    <p:sldId id="603" r:id="rId8"/>
    <p:sldId id="2674" r:id="rId9"/>
    <p:sldId id="2711" r:id="rId10"/>
    <p:sldId id="2681" r:id="rId11"/>
    <p:sldId id="2679" r:id="rId12"/>
    <p:sldId id="2675" r:id="rId13"/>
    <p:sldId id="2673" r:id="rId14"/>
    <p:sldId id="2676" r:id="rId15"/>
    <p:sldId id="2677" r:id="rId16"/>
    <p:sldId id="2678" r:id="rId17"/>
    <p:sldId id="2680" r:id="rId18"/>
    <p:sldId id="2682" r:id="rId19"/>
    <p:sldId id="2607" r:id="rId20"/>
    <p:sldId id="2684" r:id="rId21"/>
    <p:sldId id="2685" r:id="rId22"/>
    <p:sldId id="2670" r:id="rId23"/>
    <p:sldId id="2671" r:id="rId24"/>
    <p:sldId id="2672" r:id="rId25"/>
    <p:sldId id="2669" r:id="rId26"/>
    <p:sldId id="2696" r:id="rId27"/>
    <p:sldId id="2702" r:id="rId28"/>
    <p:sldId id="2705" r:id="rId29"/>
    <p:sldId id="2706" r:id="rId30"/>
    <p:sldId id="2707" r:id="rId31"/>
    <p:sldId id="2709" r:id="rId32"/>
    <p:sldId id="2714" r:id="rId33"/>
    <p:sldId id="2710" r:id="rId34"/>
    <p:sldId id="2698" r:id="rId35"/>
    <p:sldId id="2699" r:id="rId36"/>
    <p:sldId id="2700" r:id="rId37"/>
    <p:sldId id="2701" r:id="rId38"/>
    <p:sldId id="2704" r:id="rId39"/>
    <p:sldId id="2664" r:id="rId40"/>
    <p:sldId id="2688" r:id="rId41"/>
    <p:sldId id="2665" r:id="rId42"/>
    <p:sldId id="2686" r:id="rId43"/>
    <p:sldId id="2718" r:id="rId44"/>
    <p:sldId id="2687" r:id="rId45"/>
    <p:sldId id="2690" r:id="rId46"/>
    <p:sldId id="2692" r:id="rId47"/>
    <p:sldId id="2691" r:id="rId48"/>
    <p:sldId id="2695" r:id="rId49"/>
    <p:sldId id="2693" r:id="rId50"/>
    <p:sldId id="2689" r:id="rId51"/>
    <p:sldId id="2694" r:id="rId52"/>
    <p:sldId id="2716" r:id="rId53"/>
    <p:sldId id="2717" r:id="rId54"/>
    <p:sldId id="2715" r:id="rId55"/>
    <p:sldId id="2683" r:id="rId56"/>
    <p:sldId id="582" r:id="rId57"/>
    <p:sldId id="2649" r:id="rId5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1A2C0"/>
    <a:srgbClr val="14A5BE"/>
    <a:srgbClr val="82DD72"/>
    <a:srgbClr val="221815"/>
    <a:srgbClr val="595757"/>
    <a:srgbClr val="FFFFFF"/>
    <a:srgbClr val="66BA36"/>
    <a:srgbClr val="1D1D1A"/>
    <a:srgbClr val="0432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F4D6165-5EA8-BB25-F696-B568D32600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8996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362EC-8B91-99D2-9313-E3269B60CA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chemeClr val="tx2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4FF7A20-8893-C955-BF32-8A1766D5C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1D4F3C-6C93-1EAC-6999-A6FAE0D931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github.com/chenzomi12/DeepLearningSystem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  <p:sldLayoutId id="2147483968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2024/7/21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.apple.com/research/talaria" TargetMode="External"/><Relationship Id="rId2" Type="http://schemas.openxmlformats.org/officeDocument/2006/relationships/hyperlink" Target="https://machinelearning.apple.com/research/introducing-apple-foundation-model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uggingface.co/posts/Jaward/18524278565052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WDC 2024 — June 10 | Apple">
            <a:extLst>
              <a:ext uri="{FF2B5EF4-FFF2-40B4-BE49-F238E27FC236}">
                <a16:creationId xmlns:a16="http://schemas.microsoft.com/office/drawing/2014/main" id="{4E6EFE1F-FA31-9745-8E6E-9AA970BFD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47EA4D-E20C-9E4D-B094-682BB53186CF}"/>
              </a:ext>
            </a:extLst>
          </p:cNvPr>
          <p:cNvSpPr/>
          <p:nvPr/>
        </p:nvSpPr>
        <p:spPr>
          <a:xfrm>
            <a:off x="933235" y="1527924"/>
            <a:ext cx="10325528" cy="3489801"/>
          </a:xfrm>
          <a:prstGeom prst="rect">
            <a:avLst/>
          </a:prstGeom>
          <a:solidFill>
            <a:srgbClr val="221815">
              <a:alpha val="40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600" b="1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WWDC</a:t>
            </a:r>
          </a:p>
          <a:p>
            <a:pPr algn="ctr">
              <a:lnSpc>
                <a:spcPct val="120000"/>
              </a:lnSpc>
            </a:pPr>
            <a:r>
              <a:rPr lang="en-US" altLang="zh-CN" sz="9600" b="1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2024</a:t>
            </a:r>
            <a:r>
              <a:rPr lang="zh-CN" altLang="en-US" sz="9600" b="1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看</a:t>
            </a:r>
            <a:r>
              <a:rPr lang="en-US" altLang="zh-CN" sz="9600" b="1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9600" b="1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未来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4469" y="1830698"/>
            <a:ext cx="1200738" cy="1200738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B4B8F48-468D-1DBE-ADFA-BBC102336B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34148" y="5518363"/>
            <a:ext cx="2133979" cy="643926"/>
          </a:xfrm>
        </p:spPr>
        <p:txBody>
          <a:bodyPr/>
          <a:lstStyle/>
          <a:p>
            <a:endParaRPr lang="zh-CN" altLang="en-US" sz="5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告别「锤子」时代，老罗拿万元显示器「重新定义」了什么？_手机搜狐网">
            <a:extLst>
              <a:ext uri="{FF2B5EF4-FFF2-40B4-BE49-F238E27FC236}">
                <a16:creationId xmlns:a16="http://schemas.microsoft.com/office/drawing/2014/main" id="{9D3730E9-792D-4655-0974-97BF425F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265" y="0"/>
            <a:ext cx="102789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66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4E6572-1A0E-0294-729F-D9741CAA7A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/>
              <a:t>01.</a:t>
            </a:r>
            <a:r>
              <a:rPr lang="zh-CN" altLang="en-US" sz="8800" dirty="0"/>
              <a:t> </a:t>
            </a:r>
            <a:r>
              <a:rPr lang="en-US" altLang="zh-CN" sz="8800" dirty="0"/>
              <a:t>5 </a:t>
            </a:r>
            <a:r>
              <a:rPr lang="zh-CN" altLang="en-US" sz="8800" dirty="0"/>
              <a:t>分钟了解</a:t>
            </a:r>
            <a:endParaRPr lang="en-US" altLang="zh-CN" sz="8800" dirty="0"/>
          </a:p>
          <a:p>
            <a:pPr>
              <a:lnSpc>
                <a:spcPct val="130000"/>
              </a:lnSpc>
            </a:pPr>
            <a:r>
              <a:rPr lang="en-US" altLang="zh-CN" sz="8800" dirty="0"/>
              <a:t>WWDC</a:t>
            </a:r>
            <a:r>
              <a:rPr lang="zh-CN" altLang="en-US" sz="8800" dirty="0"/>
              <a:t> </a:t>
            </a:r>
            <a:r>
              <a:rPr lang="en-US" altLang="zh-CN" sz="8800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3790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45E7FC-6402-7B6E-B932-B3A3A56C2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FFFF00"/>
          </a:solidFill>
        </p:spPr>
        <p:txBody>
          <a:bodyPr anchor="ctr"/>
          <a:lstStyle/>
          <a:p>
            <a:pPr algn="ctr"/>
            <a:r>
              <a:rPr lang="zh-CN" altLang="en-US" dirty="0"/>
              <a:t>插入视频，通过视频进行讲解；只要音频，不需要录屏内容；</a:t>
            </a:r>
          </a:p>
        </p:txBody>
      </p:sp>
    </p:spTree>
    <p:extLst>
      <p:ext uri="{BB962C8B-B14F-4D97-AF65-F5344CB8AC3E}">
        <p14:creationId xmlns:p14="http://schemas.microsoft.com/office/powerpoint/2010/main" val="372889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/>
              <a:t>02.</a:t>
            </a:r>
            <a:r>
              <a:rPr lang="zh-CN" altLang="en-US" sz="8800" dirty="0"/>
              <a:t> </a:t>
            </a:r>
            <a:r>
              <a:rPr lang="en-US" altLang="zh-CN" sz="8800" dirty="0"/>
              <a:t>Apple</a:t>
            </a:r>
            <a:r>
              <a:rPr lang="zh-CN" altLang="en-US" sz="8800" dirty="0"/>
              <a:t> </a:t>
            </a:r>
            <a:r>
              <a:rPr lang="en-US" altLang="zh-CN" sz="8800" dirty="0"/>
              <a:t>Intelligence </a:t>
            </a:r>
            <a:r>
              <a:rPr lang="zh-CN" altLang="en-US" sz="8800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C2223BA-7EC5-CCEF-5D38-BCC0F292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Apple Intelligence</a:t>
            </a:r>
            <a:r>
              <a:rPr lang="zh-CN" altLang="en-US" dirty="0"/>
              <a:t> 大模型组成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FC7913-9E92-F105-EB57-3FE6A01616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" altLang="zh-CN" dirty="0"/>
              <a:t>Apple Intelligence</a:t>
            </a:r>
            <a:r>
              <a:rPr lang="zh-CN" altLang="en-US" dirty="0"/>
              <a:t> 分成三部分：</a:t>
            </a:r>
            <a:r>
              <a:rPr lang="en-US" altLang="zh-CN" dirty="0"/>
              <a:t>1</a:t>
            </a:r>
            <a:r>
              <a:rPr lang="zh-CN" altLang="en-US" dirty="0"/>
              <a:t>）自研端侧模型、</a:t>
            </a:r>
            <a:r>
              <a:rPr lang="en-US" altLang="zh-CN" dirty="0"/>
              <a:t>2</a:t>
            </a:r>
            <a:r>
              <a:rPr lang="zh-CN" altLang="en-US" dirty="0"/>
              <a:t>）自研云端模型，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" altLang="zh-CN" dirty="0"/>
              <a:t>OpenAI</a:t>
            </a:r>
            <a:r>
              <a:rPr lang="zh-CN" altLang="en-US" dirty="0"/>
              <a:t> </a:t>
            </a:r>
            <a:r>
              <a:rPr lang="en" altLang="zh-CN" dirty="0"/>
              <a:t>GPT</a:t>
            </a:r>
            <a:r>
              <a:rPr lang="zh-CN" altLang="en-US" dirty="0"/>
              <a:t>大模型。</a:t>
            </a:r>
            <a:endParaRPr lang="en-US" altLang="zh-CN" dirty="0"/>
          </a:p>
          <a:p>
            <a:pPr fontAlgn="base"/>
            <a:endParaRPr lang="zh-CN" alt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CB0E853-6905-A73D-5028-F68D8D5257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93477B-C464-EF8E-EBB7-168A0FE2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44" y="2258171"/>
            <a:ext cx="8994563" cy="39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C2223BA-7EC5-CCEF-5D38-BCC0F292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Apple Intelligence</a:t>
            </a:r>
            <a:r>
              <a:rPr lang="zh-CN" altLang="en-US" dirty="0"/>
              <a:t> 大模型组成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FC7913-9E92-F105-EB57-3FE6A01616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zh-CN" altLang="en-US" dirty="0"/>
              <a:t>看官网相关介绍材料 </a:t>
            </a:r>
            <a:r>
              <a:rPr lang="en-US" altLang="zh-CN" dirty="0"/>
              <a:t>O(∩_∩)O</a:t>
            </a:r>
            <a:r>
              <a:rPr lang="zh-CN" altLang="en-US" dirty="0"/>
              <a:t> </a:t>
            </a:r>
            <a:r>
              <a:rPr lang="en-US" altLang="zh-CN" dirty="0"/>
              <a:t>~~</a:t>
            </a:r>
            <a:endParaRPr lang="zh-CN" alt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CB0E853-6905-A73D-5028-F68D8D5257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28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4E19DC4-4F4B-12FA-7DDD-5AB412D7F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639" y="530118"/>
            <a:ext cx="10337483" cy="5797763"/>
          </a:xfrm>
          <a:prstGeom prst="roundRect">
            <a:avLst>
              <a:gd name="adj" fmla="val 105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105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2FA86C-3200-0141-22A7-01A82DBED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879" y="853009"/>
            <a:ext cx="10561003" cy="563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BBCA122-6469-E203-0372-4BB286DB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</a:t>
            </a:r>
            <a:r>
              <a:rPr lang="zh-CN" altLang="en-US" dirty="0"/>
              <a:t>微调针对不同任务</a:t>
            </a:r>
          </a:p>
        </p:txBody>
      </p:sp>
    </p:spTree>
    <p:extLst>
      <p:ext uri="{BB962C8B-B14F-4D97-AF65-F5344CB8AC3E}">
        <p14:creationId xmlns:p14="http://schemas.microsoft.com/office/powerpoint/2010/main" val="1060604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C0D5A98-80A5-81FB-2B83-A30396E8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319" y="756717"/>
            <a:ext cx="10632123" cy="55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0EDAE9-6631-7527-E17F-0BA7C511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Adapters</a:t>
            </a:r>
            <a:r>
              <a:rPr lang="zh-CN" altLang="en-US" dirty="0"/>
              <a:t> 快速加载适配任务</a:t>
            </a:r>
          </a:p>
        </p:txBody>
      </p:sp>
    </p:spTree>
    <p:extLst>
      <p:ext uri="{BB962C8B-B14F-4D97-AF65-F5344CB8AC3E}">
        <p14:creationId xmlns:p14="http://schemas.microsoft.com/office/powerpoint/2010/main" val="338227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240C03-AB3A-154E-9031-9F4F9405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28ABAD-E3CF-6C46-8088-45B69A855B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端测大模型组合：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dirty="0"/>
              <a:t>LLM</a:t>
            </a:r>
            <a:r>
              <a:rPr lang="zh-CN" altLang="en-US" dirty="0"/>
              <a:t> 语言大模型：</a:t>
            </a:r>
            <a:r>
              <a:rPr lang="en-US" altLang="zh-CN" dirty="0"/>
              <a:t>MMI</a:t>
            </a:r>
            <a:r>
              <a:rPr lang="zh-CN" altLang="en-US" dirty="0"/>
              <a:t> </a:t>
            </a:r>
            <a:r>
              <a:rPr lang="en-US" altLang="zh-CN" dirty="0"/>
              <a:t>3B</a:t>
            </a:r>
            <a:r>
              <a:rPr lang="zh-CN" altLang="en-US" dirty="0"/>
              <a:t> 系列，配套</a:t>
            </a:r>
            <a:r>
              <a:rPr lang="en-US" altLang="zh-CN" dirty="0"/>
              <a:t>Query</a:t>
            </a:r>
            <a:r>
              <a:rPr lang="zh-CN" altLang="en-US" dirty="0"/>
              <a:t>、</a:t>
            </a:r>
            <a:r>
              <a:rPr lang="en-US" altLang="zh-CN" dirty="0"/>
              <a:t>Summary</a:t>
            </a:r>
            <a:r>
              <a:rPr lang="zh-CN" altLang="en-US" dirty="0"/>
              <a:t> 等不同风格 </a:t>
            </a:r>
            <a:r>
              <a:rPr lang="en-US" altLang="zh-CN" dirty="0"/>
              <a:t>LoRA Adapters</a:t>
            </a:r>
            <a:r>
              <a:rPr lang="zh-CN" altLang="en-US" dirty="0"/>
              <a:t>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en-US" altLang="zh-CN" dirty="0"/>
              <a:t>LMM</a:t>
            </a:r>
            <a:r>
              <a:rPr lang="zh-CN" altLang="en-US" dirty="0"/>
              <a:t>多模态大模型：</a:t>
            </a:r>
            <a:r>
              <a:rPr lang="en-US" altLang="zh-CN" dirty="0"/>
              <a:t>MMI</a:t>
            </a:r>
            <a:r>
              <a:rPr lang="zh-CN" altLang="en-US" dirty="0"/>
              <a:t> </a:t>
            </a:r>
            <a:r>
              <a:rPr lang="en-US" altLang="zh-CN" dirty="0"/>
              <a:t>3B</a:t>
            </a:r>
            <a:r>
              <a:rPr lang="zh-CN" altLang="en-US" dirty="0"/>
              <a:t> 系列，配套</a:t>
            </a:r>
            <a:r>
              <a:rPr lang="en-US" altLang="zh-CN" dirty="0"/>
              <a:t> Emoji </a:t>
            </a:r>
            <a:r>
              <a:rPr lang="zh-CN" altLang="en-US" dirty="0"/>
              <a:t>等不同风格 </a:t>
            </a:r>
            <a:r>
              <a:rPr lang="en-US" altLang="zh-CN" dirty="0"/>
              <a:t>LoRA Adapters</a:t>
            </a:r>
            <a:r>
              <a:rPr lang="zh-CN" altLang="en-US" dirty="0"/>
              <a:t>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Diffusion </a:t>
            </a:r>
            <a:r>
              <a:rPr lang="zh-CN" altLang="en-US" dirty="0"/>
              <a:t>模型：参数</a:t>
            </a:r>
            <a:r>
              <a:rPr lang="en-US" altLang="zh-CN" dirty="0"/>
              <a:t>unknow</a:t>
            </a:r>
            <a:r>
              <a:rPr lang="zh-CN" altLang="en-US" dirty="0"/>
              <a:t>，配套等不同风格 </a:t>
            </a:r>
            <a:r>
              <a:rPr lang="en-US" altLang="zh-CN" dirty="0"/>
              <a:t>LoRA Adapters 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</a:rPr>
              <a:t>云测大模型组合：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MLM</a:t>
            </a:r>
            <a:r>
              <a:rPr lang="zh-CN" altLang="en-US" dirty="0"/>
              <a:t> 大模型：</a:t>
            </a:r>
            <a:r>
              <a:rPr lang="en-US" altLang="zh-CN" dirty="0"/>
              <a:t>30B</a:t>
            </a:r>
            <a:r>
              <a:rPr lang="zh-CN" altLang="en-US" dirty="0"/>
              <a:t> 在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上进行微调，采用联邦学习的方式；</a:t>
            </a:r>
            <a:endParaRPr lang="en-US" altLang="zh-CN" dirty="0"/>
          </a:p>
          <a:p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OpenAI </a:t>
            </a:r>
            <a:r>
              <a:rPr lang="zh-CN" alt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大模型：</a:t>
            </a:r>
            <a:endParaRPr lang="en-US" altLang="zh-CN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内置</a:t>
            </a:r>
            <a:r>
              <a:rPr lang="en-US" altLang="zh-CN" dirty="0"/>
              <a:t> OpenAI</a:t>
            </a:r>
            <a:r>
              <a:rPr lang="zh-CN" altLang="en-US" dirty="0"/>
              <a:t> </a:t>
            </a:r>
            <a:r>
              <a:rPr lang="en-US" altLang="zh-CN" dirty="0"/>
              <a:t>GPT4</a:t>
            </a:r>
            <a:r>
              <a:rPr lang="zh-CN" altLang="en-US" dirty="0"/>
              <a:t> 处理</a:t>
            </a:r>
            <a:r>
              <a:rPr lang="en-US" altLang="zh-CN" dirty="0"/>
              <a:t> LLM</a:t>
            </a:r>
            <a:r>
              <a:rPr lang="zh-CN" altLang="en-US" dirty="0"/>
              <a:t>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提供 </a:t>
            </a:r>
            <a:r>
              <a:rPr lang="en-US" altLang="zh-CN" dirty="0"/>
              <a:t>OpenAI</a:t>
            </a:r>
            <a:r>
              <a:rPr lang="zh-CN" altLang="en-US" dirty="0"/>
              <a:t> </a:t>
            </a:r>
            <a:r>
              <a:rPr lang="en-US" altLang="zh-CN" dirty="0"/>
              <a:t>GPT-4o</a:t>
            </a:r>
            <a:r>
              <a:rPr lang="zh-CN" altLang="en-US" dirty="0"/>
              <a:t> </a:t>
            </a:r>
            <a:r>
              <a:rPr lang="en-US" altLang="zh-CN" dirty="0"/>
              <a:t>APP </a:t>
            </a:r>
            <a:r>
              <a:rPr lang="zh-CN" altLang="en-US" dirty="0"/>
              <a:t>应用；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039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98D6C5A-080F-C368-3EFF-CD025C8F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WWDC 2024</a:t>
            </a:r>
            <a:r>
              <a:rPr lang="zh-CN" altLang="en-US" dirty="0">
                <a:solidFill>
                  <a:srgbClr val="C00000"/>
                </a:solidFill>
              </a:rPr>
              <a:t> 启示录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5890B2-1BEF-46EF-2BD5-463DCBAAED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洞察端测模型、云测模型的未来，以及</a:t>
            </a: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Apple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自研的大模型</a:t>
            </a: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端测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（</a:t>
            </a: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C 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端）</a:t>
            </a:r>
            <a:r>
              <a:rPr lang="en" altLang="zh-C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 应用是否会进入爆发期</a:t>
            </a: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AI 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手机只是一个概念还是会迎来换机潮</a:t>
            </a:r>
            <a:endParaRPr lang="en-US" altLang="zh-CN" sz="24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对于大模型厂商和</a:t>
            </a: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 AI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 芯片厂商的启发</a:t>
            </a:r>
            <a:endParaRPr lang="en-US" altLang="zh-CN" sz="24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endParaRPr lang="zh-CN" altLang="en-US" sz="1100" dirty="0">
              <a:solidFill>
                <a:srgbClr val="2218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7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/>
              <a:t>03.</a:t>
            </a:r>
            <a:r>
              <a:rPr lang="zh-CN" altLang="en-US" sz="8800" dirty="0"/>
              <a:t> </a:t>
            </a:r>
            <a:r>
              <a:rPr lang="en-US" altLang="zh-CN" sz="8800" dirty="0"/>
              <a:t>Apple</a:t>
            </a:r>
          </a:p>
          <a:p>
            <a:r>
              <a:rPr lang="zh-CN" altLang="en-US" sz="8800" dirty="0"/>
              <a:t>大模型细节</a:t>
            </a:r>
          </a:p>
        </p:txBody>
      </p:sp>
    </p:spTree>
    <p:extLst>
      <p:ext uri="{BB962C8B-B14F-4D97-AF65-F5344CB8AC3E}">
        <p14:creationId xmlns:p14="http://schemas.microsoft.com/office/powerpoint/2010/main" val="392813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CF583BD-3B6B-B12B-0D06-1199317F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相关文章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1EEE0A-321F-D398-F851-2C46934E44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MM1: Methods, Analysis &amp; Insights from Multimodal LLM Pre-training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zh-CN" altLang="en" b="1" dirty="0"/>
              <a:t>大模型</a:t>
            </a:r>
            <a:endParaRPr lang="en" altLang="zh-CN" b="1" dirty="0"/>
          </a:p>
          <a:p>
            <a:r>
              <a:rPr lang="en" altLang="zh-CN" dirty="0"/>
              <a:t>LLM in a </a:t>
            </a:r>
            <a:r>
              <a:rPr lang="en" altLang="zh-CN" dirty="0" err="1"/>
              <a:t>flash:Efficient</a:t>
            </a:r>
            <a:r>
              <a:rPr lang="en" altLang="zh-CN" dirty="0"/>
              <a:t> Large Language Model Inference with Limited Memory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zh-CN" altLang="en-US" b="1" dirty="0"/>
              <a:t>端测部署</a:t>
            </a:r>
            <a:r>
              <a:rPr lang="en" altLang="zh-CN" b="1" dirty="0"/>
              <a:t> </a:t>
            </a:r>
          </a:p>
          <a:p>
            <a:r>
              <a:rPr lang="en" altLang="zh-CN" dirty="0" err="1"/>
              <a:t>ReALM</a:t>
            </a:r>
            <a:r>
              <a:rPr lang="en" altLang="zh-CN" dirty="0"/>
              <a:t>: Reference Resolution As Language Modeling 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zh-CN" altLang="en-US" b="1" dirty="0"/>
              <a:t>感知终端屏幕</a:t>
            </a:r>
            <a:endParaRPr lang="en" altLang="zh-CN" b="1" dirty="0"/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6F4AEB2C-9C75-AFAF-EB69-35AD58A407F9}"/>
              </a:ext>
            </a:extLst>
          </p:cNvPr>
          <p:cNvSpPr/>
          <p:nvPr/>
        </p:nvSpPr>
        <p:spPr>
          <a:xfrm>
            <a:off x="10575444" y="1451610"/>
            <a:ext cx="817354" cy="1520190"/>
          </a:xfrm>
          <a:prstGeom prst="downArrow">
            <a:avLst>
              <a:gd name="adj1" fmla="val 50000"/>
              <a:gd name="adj2" fmla="val 59270"/>
            </a:avLst>
          </a:prstGeom>
          <a:gradFill>
            <a:gsLst>
              <a:gs pos="0">
                <a:srgbClr val="82DD72"/>
              </a:gs>
              <a:gs pos="100000">
                <a:srgbClr val="11A2C0"/>
              </a:gs>
              <a:gs pos="100000">
                <a:srgbClr val="14A5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844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6A3A39-1DAC-E300-B28A-7F8D0DFC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MM1</a:t>
            </a:r>
            <a:r>
              <a:rPr lang="zh-CN" altLang="en-US" dirty="0"/>
              <a:t> </a:t>
            </a:r>
            <a:r>
              <a:rPr lang="zh-CN" altLang="en" dirty="0"/>
              <a:t>多模态</a:t>
            </a:r>
            <a:r>
              <a:rPr lang="zh-CN" altLang="en-US" dirty="0"/>
              <a:t>大模型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B80A61-DCEF-5D82-A246-1AD895903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Methods, Analysis &amp; Insights from Multimodal LLM Pre-training</a:t>
            </a:r>
            <a:endParaRPr lang="en-US" altLang="zh-CN" dirty="0"/>
          </a:p>
          <a:p>
            <a:pPr algn="l"/>
            <a:r>
              <a:rPr lang="zh-CN" altLang="en-US" dirty="0"/>
              <a:t>通过大量的实验，研究架构组件、数据选择对多模态大模型的重要性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109FE4-8CF0-4B45-74E6-1B1FD54BA8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176" y="2484842"/>
            <a:ext cx="7080409" cy="397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8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154C62-FDC2-94F9-73D9-56BC227A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MM1</a:t>
            </a:r>
            <a:r>
              <a:rPr lang="zh-CN" altLang="en-US" dirty="0"/>
              <a:t> </a:t>
            </a:r>
            <a:r>
              <a:rPr lang="zh-CN" altLang="en" dirty="0"/>
              <a:t>多模态</a:t>
            </a:r>
            <a:r>
              <a:rPr lang="zh-CN" altLang="en-US" dirty="0"/>
              <a:t>大模型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CFD815-D8E6-7E75-3D30-BA4F5BA86B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262" y="2891525"/>
            <a:ext cx="4575864" cy="32765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380AD1-4555-504E-49CF-3C359BEEC2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051" y="2883806"/>
            <a:ext cx="4987743" cy="31241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0AD2D9-4F9B-2D8C-845A-954FCEBA49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214" y="6206093"/>
            <a:ext cx="2226348" cy="3344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A49D4F-6599-0DB9-AC1B-E189407460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639" y="6217149"/>
            <a:ext cx="2264569" cy="267544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E0ED21-7E31-082D-0FD6-121BDDA88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/>
              <a:t>架构：</a:t>
            </a:r>
            <a:r>
              <a:rPr lang="zh-CN" altLang="en-US" dirty="0"/>
              <a:t>研究不同预训练图像 </a:t>
            </a:r>
            <a:r>
              <a:rPr lang="en-US" altLang="zh-CN" dirty="0"/>
              <a:t>Encoder</a:t>
            </a:r>
            <a:r>
              <a:rPr lang="zh-CN" altLang="en-US" dirty="0"/>
              <a:t> ，探索</a:t>
            </a:r>
            <a:r>
              <a:rPr lang="en-US" altLang="zh-CN" dirty="0"/>
              <a:t>LLM </a:t>
            </a:r>
            <a:r>
              <a:rPr lang="zh-CN" altLang="en-US" dirty="0"/>
              <a:t>与不同</a:t>
            </a:r>
            <a:r>
              <a:rPr lang="en-US" altLang="zh-CN" dirty="0"/>
              <a:t> Encoder </a:t>
            </a:r>
            <a:r>
              <a:rPr lang="zh-CN" altLang="en-US" dirty="0"/>
              <a:t>的连接方式</a:t>
            </a:r>
            <a:endParaRPr lang="en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/>
              <a:t>数据：</a:t>
            </a:r>
            <a:r>
              <a:rPr lang="zh-CN" altLang="en-US" dirty="0"/>
              <a:t>我不同类型数据及其相对混合权重比例，对模型效果的影响</a:t>
            </a:r>
            <a:endParaRPr lang="en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/>
              <a:t>训练过程：</a:t>
            </a:r>
            <a:r>
              <a:rPr lang="zh-CN" altLang="en-US" dirty="0"/>
              <a:t>探索如何训练</a:t>
            </a:r>
            <a:r>
              <a:rPr lang="en-US" altLang="zh-CN" dirty="0"/>
              <a:t>MLLM</a:t>
            </a:r>
            <a:r>
              <a:rPr lang="zh-CN" altLang="en-US" dirty="0"/>
              <a:t>，包括超参 </a:t>
            </a:r>
            <a:r>
              <a:rPr lang="en-US" altLang="zh-CN" dirty="0"/>
              <a:t>+</a:t>
            </a:r>
            <a:r>
              <a:rPr lang="zh-CN" altLang="en-US" dirty="0"/>
              <a:t> 模型组件 </a:t>
            </a:r>
            <a:r>
              <a:rPr lang="en-US" altLang="zh-CN" dirty="0"/>
              <a:t>+</a:t>
            </a:r>
            <a:r>
              <a:rPr lang="zh-CN" altLang="en-US" dirty="0"/>
              <a:t> 训练阶段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32525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88D6CB-570E-0364-A08A-739D6680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MM1</a:t>
            </a:r>
            <a:r>
              <a:rPr lang="zh-CN" altLang="en-US" dirty="0"/>
              <a:t> </a:t>
            </a:r>
            <a:r>
              <a:rPr lang="zh-CN" altLang="en" dirty="0"/>
              <a:t>多模态</a:t>
            </a:r>
            <a:r>
              <a:rPr lang="zh-CN" altLang="en-US" dirty="0"/>
              <a:t>大模型理解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D7FDBBD-E13A-2C71-9BC9-AC1D246EF7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MM1 </a:t>
            </a:r>
            <a:r>
              <a:rPr lang="zh-CN" altLang="en-US" dirty="0"/>
              <a:t>系列有多 </a:t>
            </a:r>
            <a:r>
              <a:rPr lang="en-US" altLang="zh-CN" dirty="0"/>
              <a:t>3B/7B/30B</a:t>
            </a:r>
            <a:r>
              <a:rPr lang="zh-CN" altLang="en-US" dirty="0"/>
              <a:t> 不同组合的 </a:t>
            </a:r>
            <a:r>
              <a:rPr lang="en-US" altLang="zh-CN" dirty="0"/>
              <a:t>MLLM</a:t>
            </a:r>
            <a:r>
              <a:rPr lang="zh-CN" altLang="en-US" dirty="0"/>
              <a:t>，</a:t>
            </a:r>
            <a:r>
              <a:rPr lang="en-US" altLang="zh-CN" dirty="0"/>
              <a:t>3B/7B/30B</a:t>
            </a:r>
            <a:r>
              <a:rPr lang="zh-CN" altLang="en-US" dirty="0"/>
              <a:t> </a:t>
            </a:r>
            <a:r>
              <a:rPr lang="en-US" altLang="zh-CN" dirty="0"/>
              <a:t>Chat/MoE</a:t>
            </a:r>
            <a:r>
              <a:rPr lang="zh-CN" altLang="en-US" dirty="0"/>
              <a:t> </a:t>
            </a:r>
            <a:r>
              <a:rPr lang="en-US" altLang="zh-CN" dirty="0"/>
              <a:t>Chat</a:t>
            </a:r>
            <a:r>
              <a:rPr lang="zh-CN" altLang="en-US" dirty="0"/>
              <a:t> 不同组合的</a:t>
            </a:r>
            <a:r>
              <a:rPr lang="en-US" altLang="zh-CN" dirty="0"/>
              <a:t> LLM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So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Apple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Intelligence </a:t>
            </a:r>
            <a:r>
              <a:rPr lang="zh-CN" altLang="en-US" dirty="0">
                <a:solidFill>
                  <a:srgbClr val="C00000"/>
                </a:solidFill>
              </a:rPr>
              <a:t>端测部署的小模型应该是以 </a:t>
            </a:r>
            <a:r>
              <a:rPr lang="en-US" altLang="zh-CN" dirty="0">
                <a:solidFill>
                  <a:srgbClr val="C00000"/>
                </a:solidFill>
              </a:rPr>
              <a:t>3B </a:t>
            </a:r>
            <a:r>
              <a:rPr lang="zh-CN" altLang="en-US" dirty="0">
                <a:solidFill>
                  <a:srgbClr val="C00000"/>
                </a:solidFill>
              </a:rPr>
              <a:t>为主，云测以 </a:t>
            </a:r>
            <a:r>
              <a:rPr lang="en-US" altLang="zh-CN" dirty="0">
                <a:solidFill>
                  <a:srgbClr val="C00000"/>
                </a:solidFill>
              </a:rPr>
              <a:t>30B </a:t>
            </a:r>
            <a:r>
              <a:rPr lang="zh-CN" altLang="en-US" dirty="0">
                <a:solidFill>
                  <a:srgbClr val="C00000"/>
                </a:solidFill>
              </a:rPr>
              <a:t>为主。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3141677-FA81-2647-17D5-5D84DEE655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608" y="2760530"/>
            <a:ext cx="3371132" cy="35411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049916-F4CB-1663-DBA0-4EABBDA85E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512" y="2761596"/>
            <a:ext cx="4779760" cy="35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7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1C56F63-B505-7293-A3A3-4931A394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LLM in a flash</a:t>
            </a:r>
            <a:r>
              <a:rPr lang="zh-CN" altLang="en-US" dirty="0"/>
              <a:t> </a:t>
            </a:r>
            <a:r>
              <a:rPr lang="zh-CN" altLang="en-US" b="1" dirty="0"/>
              <a:t>端测部署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500453-1812-DDE5-2BC4-AA851F3AD5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Flash Memory</a:t>
            </a:r>
            <a:r>
              <a:rPr lang="zh-CN" altLang="en-US" dirty="0"/>
              <a:t> 特点大存储、低带宽；</a:t>
            </a:r>
            <a:r>
              <a:rPr lang="en" altLang="zh-CN" dirty="0"/>
              <a:t>DRAM</a:t>
            </a:r>
            <a:r>
              <a:rPr lang="zh-CN" altLang="en-US" dirty="0"/>
              <a:t> 特点是小存储，高带宽。普通 </a:t>
            </a:r>
            <a:r>
              <a:rPr lang="en" altLang="zh-CN" dirty="0"/>
              <a:t>LLM</a:t>
            </a:r>
            <a:r>
              <a:rPr lang="zh-CN" altLang="en-US" dirty="0"/>
              <a:t> 推理直接模型参数加载到 </a:t>
            </a:r>
            <a:r>
              <a:rPr lang="en" altLang="zh-CN" dirty="0"/>
              <a:t>DRAM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en" altLang="zh-CN" dirty="0"/>
              <a:t>B</a:t>
            </a:r>
            <a:r>
              <a:rPr lang="zh-CN" altLang="en-US" dirty="0"/>
              <a:t> </a:t>
            </a:r>
            <a:r>
              <a:rPr lang="en-US" altLang="zh-CN" dirty="0"/>
              <a:t>BF16</a:t>
            </a:r>
            <a:r>
              <a:rPr lang="zh-CN" altLang="en-US" dirty="0"/>
              <a:t> </a:t>
            </a:r>
            <a:r>
              <a:rPr lang="en" altLang="zh-CN" dirty="0"/>
              <a:t>LLM</a:t>
            </a:r>
            <a:r>
              <a:rPr lang="zh-CN" altLang="en-US" dirty="0"/>
              <a:t> 完全加载需</a:t>
            </a:r>
            <a:r>
              <a:rPr lang="en-US" altLang="zh-CN" dirty="0"/>
              <a:t>14</a:t>
            </a:r>
            <a:r>
              <a:rPr lang="en" altLang="zh-CN" dirty="0"/>
              <a:t>GB</a:t>
            </a:r>
            <a:r>
              <a:rPr lang="zh-CN" altLang="en-US" dirty="0"/>
              <a:t>，</a:t>
            </a:r>
            <a:r>
              <a:rPr lang="en-US" altLang="zh-CN" dirty="0"/>
              <a:t>DRAM</a:t>
            </a:r>
            <a:r>
              <a:rPr lang="zh-CN" altLang="en-US" dirty="0"/>
              <a:t> 面临巨大挑战。</a:t>
            </a:r>
          </a:p>
          <a:p>
            <a:pPr algn="l"/>
            <a:r>
              <a:rPr lang="en-US" altLang="zh-CN" dirty="0"/>
              <a:t>Apple</a:t>
            </a:r>
            <a:r>
              <a:rPr lang="zh-CN" altLang="en-US" dirty="0"/>
              <a:t> 解决方案将 </a:t>
            </a:r>
            <a:r>
              <a:rPr lang="en" altLang="zh-CN" dirty="0"/>
              <a:t>LLM</a:t>
            </a:r>
            <a:r>
              <a:rPr lang="zh-CN" altLang="en-US" dirty="0"/>
              <a:t> 放在 </a:t>
            </a:r>
            <a:r>
              <a:rPr lang="en" altLang="zh-CN" dirty="0"/>
              <a:t>Flash Memory</a:t>
            </a:r>
            <a:r>
              <a:rPr lang="zh-CN" altLang="en-US" dirty="0"/>
              <a:t>，每次推理时，仅将部分必要参数加载到 </a:t>
            </a:r>
            <a:r>
              <a:rPr lang="en" altLang="zh-CN" dirty="0"/>
              <a:t>DRAM</a:t>
            </a:r>
            <a:r>
              <a:rPr lang="zh-CN" altLang="en-US" dirty="0"/>
              <a:t>中。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ED0ECA-0E64-5E43-7B3C-8B5506DECE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074" y="3107224"/>
            <a:ext cx="4556467" cy="3327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98DA3B-5461-F30F-AE9A-FE574EE32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19" y="3107224"/>
            <a:ext cx="5017611" cy="31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8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1C56F63-B505-7293-A3A3-4931A394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LLM in a flash</a:t>
            </a:r>
            <a:r>
              <a:rPr lang="zh-CN" altLang="en-US" dirty="0"/>
              <a:t> </a:t>
            </a:r>
            <a:r>
              <a:rPr lang="zh-CN" altLang="en-US" b="1" dirty="0"/>
              <a:t>端测部署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500453-1812-DDE5-2BC4-AA851F3AD5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LLM in a flash:</a:t>
            </a:r>
            <a:r>
              <a:rPr lang="zh-CN" altLang="en-US" dirty="0"/>
              <a:t> </a:t>
            </a:r>
            <a:r>
              <a:rPr lang="en" altLang="zh-CN" dirty="0"/>
              <a:t>Efficient Large Language Model Inference with Limited Memory </a:t>
            </a:r>
          </a:p>
          <a:p>
            <a:pPr algn="l"/>
            <a:r>
              <a:rPr lang="en-US" altLang="zh-CN" dirty="0"/>
              <a:t>1</a:t>
            </a:r>
            <a:r>
              <a:rPr lang="zh-CN" altLang="en-US" dirty="0"/>
              <a:t>）减少数据传输量；</a:t>
            </a:r>
            <a:r>
              <a:rPr lang="en-US" altLang="zh-CN" dirty="0"/>
              <a:t>2</a:t>
            </a:r>
            <a:r>
              <a:rPr lang="zh-CN" altLang="en-US" dirty="0"/>
              <a:t>）提高传输吞吐量。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So</a:t>
            </a:r>
            <a:r>
              <a:rPr lang="zh-CN" altLang="en-US" dirty="0">
                <a:solidFill>
                  <a:srgbClr val="C00000"/>
                </a:solidFill>
              </a:rPr>
              <a:t>，让</a:t>
            </a:r>
            <a:r>
              <a:rPr lang="en-US" altLang="zh-CN" dirty="0">
                <a:solidFill>
                  <a:srgbClr val="C00000"/>
                </a:solidFill>
              </a:rPr>
              <a:t> LLM/MLLM</a:t>
            </a:r>
            <a:r>
              <a:rPr lang="zh-CN" altLang="en-US" dirty="0">
                <a:solidFill>
                  <a:srgbClr val="C00000"/>
                </a:solidFill>
              </a:rPr>
              <a:t>大模型能够跑在苹果的终端设备上（手机），为</a:t>
            </a:r>
            <a:r>
              <a:rPr lang="en-US" altLang="zh-CN" dirty="0">
                <a:solidFill>
                  <a:srgbClr val="C00000"/>
                </a:solidFill>
              </a:rPr>
              <a:t> Apple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Intelligence </a:t>
            </a:r>
            <a:r>
              <a:rPr lang="zh-CN" altLang="en-US" dirty="0">
                <a:solidFill>
                  <a:srgbClr val="C00000"/>
                </a:solidFill>
              </a:rPr>
              <a:t>奠基。</a:t>
            </a:r>
          </a:p>
          <a:p>
            <a:pPr algn="l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ED0ECA-0E64-5E43-7B3C-8B5506DECE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074" y="3191304"/>
            <a:ext cx="4556467" cy="3327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98DA3B-5461-F30F-AE9A-FE574EE32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19" y="3191304"/>
            <a:ext cx="5017611" cy="31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1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26314D-E811-E538-0EDD-0E986E78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LLM in a flash</a:t>
            </a:r>
            <a:r>
              <a:rPr lang="zh-CN" altLang="en-US" dirty="0"/>
              <a:t>：</a:t>
            </a:r>
            <a:r>
              <a:rPr lang="en" altLang="zh-CN" dirty="0"/>
              <a:t>Selective Persistence Strategy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DB9259-B12E-CB51-B33F-2C35B54EE3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1" dirty="0"/>
              <a:t>内存占用：</a:t>
            </a:r>
            <a:r>
              <a:rPr lang="en" altLang="zh-CN" dirty="0"/>
              <a:t>LLM</a:t>
            </a:r>
            <a:r>
              <a:rPr lang="zh-CN" altLang="en-US" dirty="0"/>
              <a:t> 模型主要参数由 </a:t>
            </a:r>
            <a:r>
              <a:rPr lang="en" altLang="zh-CN" dirty="0"/>
              <a:t>Attention</a:t>
            </a:r>
            <a:r>
              <a:rPr lang="zh-CN" altLang="en-US" dirty="0"/>
              <a:t> 和 </a:t>
            </a:r>
            <a:r>
              <a:rPr lang="en" altLang="zh-CN" dirty="0"/>
              <a:t>MLP</a:t>
            </a:r>
            <a:r>
              <a:rPr lang="zh-CN" altLang="en-US" dirty="0"/>
              <a:t> 构成，其中 </a:t>
            </a:r>
            <a:r>
              <a:rPr lang="en" altLang="zh-CN" dirty="0"/>
              <a:t>Attention</a:t>
            </a:r>
            <a:r>
              <a:rPr lang="zh-CN" altLang="en-US" dirty="0"/>
              <a:t> 占</a:t>
            </a:r>
            <a:r>
              <a:rPr lang="en-US" altLang="zh-CN" dirty="0"/>
              <a:t>1/3</a:t>
            </a:r>
            <a:r>
              <a:rPr lang="zh-CN" altLang="en-US" dirty="0"/>
              <a:t>，</a:t>
            </a:r>
            <a:r>
              <a:rPr lang="en" altLang="zh-CN" dirty="0"/>
              <a:t>MLP</a:t>
            </a:r>
            <a:r>
              <a:rPr lang="zh-CN" altLang="en-US" dirty="0"/>
              <a:t> 占 </a:t>
            </a:r>
            <a:r>
              <a:rPr lang="en-US" altLang="zh-CN" dirty="0"/>
              <a:t>2/3</a:t>
            </a:r>
            <a:r>
              <a:rPr lang="zh-CN" altLang="en-US" dirty="0"/>
              <a:t>，此外还有 </a:t>
            </a:r>
            <a:r>
              <a:rPr lang="en" altLang="zh-CN" dirty="0"/>
              <a:t>Embedding</a:t>
            </a:r>
            <a:r>
              <a:rPr lang="zh-CN" altLang="en-US" dirty="0"/>
              <a:t> 层。</a:t>
            </a:r>
          </a:p>
          <a:p>
            <a:pPr algn="l"/>
            <a:r>
              <a:rPr lang="zh-CN" altLang="en" b="1" dirty="0"/>
              <a:t>解决</a:t>
            </a:r>
            <a:r>
              <a:rPr lang="zh-CN" altLang="en-US" b="1" dirty="0"/>
              <a:t>思路：</a:t>
            </a:r>
            <a:r>
              <a:rPr lang="en" altLang="zh-CN" dirty="0"/>
              <a:t>Attention</a:t>
            </a:r>
            <a:r>
              <a:rPr lang="zh-CN" altLang="en-US" dirty="0"/>
              <a:t> 参数量相对较少，直接将 </a:t>
            </a:r>
            <a:r>
              <a:rPr lang="en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Embedding</a:t>
            </a:r>
            <a:r>
              <a:rPr lang="zh-CN" altLang="en-US" dirty="0"/>
              <a:t> 参数直接加载到 </a:t>
            </a:r>
            <a:r>
              <a:rPr lang="en" altLang="zh-CN" dirty="0"/>
              <a:t>DRAM</a:t>
            </a:r>
            <a:r>
              <a:rPr lang="zh-CN" altLang="en-US" dirty="0"/>
              <a:t>，即有选择性地把部分参数常驻 </a:t>
            </a:r>
            <a:r>
              <a:rPr lang="en" altLang="zh-CN" dirty="0"/>
              <a:t>DRAM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905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06D65F-D233-5334-7376-7929A8FC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LLM in a flash</a:t>
            </a:r>
            <a:r>
              <a:rPr lang="zh-CN" altLang="en-US" dirty="0"/>
              <a:t>：</a:t>
            </a:r>
            <a:r>
              <a:rPr lang="en" altLang="zh-CN" dirty="0"/>
              <a:t>Anticipating </a:t>
            </a:r>
            <a:r>
              <a:rPr lang="en" altLang="zh-CN" dirty="0" err="1"/>
              <a:t>ReLU</a:t>
            </a:r>
            <a:r>
              <a:rPr lang="en" altLang="zh-CN" dirty="0"/>
              <a:t> Sparsity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EFFE1F-2CE2-F912-95A9-A50459E818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71" y="3124869"/>
            <a:ext cx="4010615" cy="33621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82005E-FA88-BB84-55D4-A1CE12E02C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380" y="2969505"/>
            <a:ext cx="4611529" cy="3529438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867EC0-499E-58AB-5213-4381C547E9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MLP</a:t>
            </a:r>
            <a:r>
              <a:rPr lang="zh-CN" altLang="en-US" dirty="0"/>
              <a:t> 输出只有不到 </a:t>
            </a:r>
            <a:r>
              <a:rPr lang="en-US" altLang="zh-CN" dirty="0"/>
              <a:t>10%</a:t>
            </a:r>
            <a:r>
              <a:rPr lang="zh-CN" altLang="en-US" dirty="0"/>
              <a:t> 值是激活状态（不为</a:t>
            </a:r>
            <a:r>
              <a:rPr lang="en-US" altLang="zh-CN" dirty="0"/>
              <a:t>0</a:t>
            </a:r>
            <a:r>
              <a:rPr lang="zh-CN" altLang="en-US" dirty="0"/>
              <a:t>），</a:t>
            </a:r>
            <a:r>
              <a:rPr lang="en" altLang="zh-CN" dirty="0"/>
              <a:t>MLP</a:t>
            </a:r>
            <a:r>
              <a:rPr lang="zh-CN" altLang="en-US" dirty="0"/>
              <a:t> 层神经元的激活与当前输入相关。</a:t>
            </a:r>
          </a:p>
          <a:p>
            <a:pPr algn="l"/>
            <a:r>
              <a:rPr lang="zh-CN" altLang="en-US" dirty="0"/>
              <a:t>使用两层 </a:t>
            </a:r>
            <a:r>
              <a:rPr lang="en" altLang="zh-CN" dirty="0"/>
              <a:t>MLP</a:t>
            </a:r>
            <a:r>
              <a:rPr lang="zh-CN" altLang="en-US" dirty="0"/>
              <a:t> 低秩来预测会被激活的神经元，输出使用 </a:t>
            </a:r>
            <a:r>
              <a:rPr lang="en" altLang="zh-CN" dirty="0"/>
              <a:t>sigmoid</a:t>
            </a:r>
            <a:r>
              <a:rPr lang="zh-CN" altLang="en-US" dirty="0"/>
              <a:t> 输出 </a:t>
            </a:r>
            <a:r>
              <a:rPr lang="en-US" altLang="zh-CN" dirty="0"/>
              <a:t>0/1</a:t>
            </a:r>
            <a:r>
              <a:rPr lang="zh-CN" altLang="en-US" dirty="0"/>
              <a:t> 区分是否激活。</a:t>
            </a:r>
          </a:p>
          <a:p>
            <a:pPr algn="l"/>
            <a:r>
              <a:rPr lang="zh-CN" altLang="en-US" dirty="0"/>
              <a:t>在能够准确预测前提下，每次在推理时动态加载预测为激活神经元对应的参数。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86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6C373CB-42EA-CE31-155F-3FD5A80F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LLM in a flash</a:t>
            </a:r>
            <a:r>
              <a:rPr lang="zh-CN" altLang="en-US" dirty="0"/>
              <a:t>：</a:t>
            </a:r>
            <a:r>
              <a:rPr lang="en" altLang="zh-CN" dirty="0"/>
              <a:t>Sliding Window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2C680E-4DBB-6862-1CCD-1A55F14447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559" y="2709886"/>
            <a:ext cx="5756176" cy="3645194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B62F807-69CE-F487-2635-C138E367D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保留处理过去 </a:t>
            </a:r>
            <a:r>
              <a:rPr lang="en" altLang="zh-CN" dirty="0"/>
              <a:t>k</a:t>
            </a:r>
            <a:r>
              <a:rPr lang="zh-CN" altLang="en-US" dirty="0"/>
              <a:t> 个 </a:t>
            </a:r>
            <a:r>
              <a:rPr lang="en" altLang="zh-CN" dirty="0"/>
              <a:t>Token</a:t>
            </a:r>
            <a:r>
              <a:rPr lang="zh-CN" altLang="en-US" dirty="0"/>
              <a:t> 时激活神经元所对应参数在 </a:t>
            </a:r>
            <a:r>
              <a:rPr lang="en" altLang="zh-CN" dirty="0"/>
              <a:t>DRAM</a:t>
            </a:r>
            <a:r>
              <a:rPr lang="zh-CN" altLang="en-US" dirty="0"/>
              <a:t> 中，处理当前 </a:t>
            </a:r>
            <a:r>
              <a:rPr lang="en-US" altLang="zh-CN" dirty="0"/>
              <a:t>Token</a:t>
            </a:r>
            <a:r>
              <a:rPr lang="zh-CN" altLang="en-US" dirty="0"/>
              <a:t> 时：</a:t>
            </a:r>
            <a:r>
              <a:rPr lang="en-US" altLang="zh-CN" dirty="0"/>
              <a:t>1</a:t>
            </a:r>
            <a:r>
              <a:rPr lang="zh-CN" altLang="en-US" dirty="0"/>
              <a:t>）多余参数删除；</a:t>
            </a:r>
            <a:r>
              <a:rPr lang="en-US" altLang="zh-CN" dirty="0"/>
              <a:t>2</a:t>
            </a:r>
            <a:r>
              <a:rPr lang="zh-CN" altLang="en-US" dirty="0"/>
              <a:t>）缺少的参数进行加载。</a:t>
            </a:r>
            <a:br>
              <a:rPr lang="zh-CN" altLang="en-US" dirty="0"/>
            </a:b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09615C-819D-072A-1C1B-630AE8E4201B}"/>
              </a:ext>
            </a:extLst>
          </p:cNvPr>
          <p:cNvGrpSpPr/>
          <p:nvPr/>
        </p:nvGrpSpPr>
        <p:grpSpPr>
          <a:xfrm>
            <a:off x="238625" y="2751926"/>
            <a:ext cx="4978880" cy="3547660"/>
            <a:chOff x="238625" y="2751926"/>
            <a:chExt cx="4978880" cy="35476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22A856-56E9-0D92-BE5C-DD30881A5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945" y="2751926"/>
              <a:ext cx="4552241" cy="316773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943A3C0-302F-CF65-DF12-59EB67562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8625" y="5925894"/>
              <a:ext cx="4978880" cy="373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26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98D6C5A-080F-C368-3EFF-CD025C8F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视频内容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5890B2-1BEF-46EF-2BD5-463DCBAAED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5 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分钟了解</a:t>
            </a: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 WWDC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AI 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内容</a:t>
            </a:r>
            <a:endParaRPr lang="en-US" altLang="zh-CN" sz="24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 Apple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Intelligence 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大模型架构</a:t>
            </a:r>
            <a:endParaRPr lang="en-US" altLang="zh-CN" sz="24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Apple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 大模型细节分析</a:t>
            </a:r>
            <a:endParaRPr lang="en-US" altLang="zh-CN" sz="24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</a:rPr>
              <a:t>行业趋势洞察与思考</a:t>
            </a:r>
            <a:endParaRPr lang="zh-CN" altLang="en-US" sz="1100" dirty="0">
              <a:solidFill>
                <a:srgbClr val="2218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21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E3EED8-88F9-BDB4-1253-BC7A70A4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LLM in a flash</a:t>
            </a:r>
            <a:r>
              <a:rPr lang="zh-CN" altLang="en-US" dirty="0"/>
              <a:t>：</a:t>
            </a:r>
            <a:r>
              <a:rPr lang="en" altLang="zh-CN" dirty="0"/>
              <a:t>Bundling Columns and Rows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D99CAF7-95D8-39DD-66CB-5A1E7EFF7C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4994845" cy="4994910"/>
              </a:xfrm>
            </p:spPr>
            <p:txBody>
              <a:bodyPr/>
              <a:lstStyle/>
              <a:p>
                <a:r>
                  <a:rPr lang="zh-CN" altLang="en-US" dirty="0"/>
                  <a:t>为了提高稀疏参数的传输吞吐量，当第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个神经元被预测为激活时，需要同时读取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的第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列和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的第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行。</a:t>
                </a:r>
                <a:endParaRPr lang="en-US" altLang="zh-CN" dirty="0"/>
              </a:p>
              <a:p>
                <a:r>
                  <a:rPr lang="zh-CN" altLang="en-US" dirty="0"/>
                  <a:t>为了提高读取速度，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提出列行捆绑数据读取方式，</a:t>
                </a:r>
                <a:r>
                  <a:rPr lang="zh-CN" altLang="en-US" dirty="0"/>
                  <a:t>可以将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每一列列和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dirty="0"/>
                  <a:t> 对应行拼接起来存储。</a:t>
                </a:r>
                <a:endParaRPr lang="en-US" altLang="zh-CN" dirty="0"/>
              </a:p>
              <a:p>
                <a:pPr algn="l"/>
                <a:r>
                  <a:rPr lang="zh-CN" altLang="en-US" dirty="0"/>
                  <a:t>原本需要两次 </a:t>
                </a:r>
                <a:r>
                  <a:rPr lang="en" altLang="zh-CN" dirty="0"/>
                  <a:t>I/O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现在只需要一次。总数据量没有变，但读取大块、连续数据比大量小块、非连续数据更高效，因此提升整体 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 吞吐。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D99CAF7-95D8-39DD-66CB-5A1E7EFF7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4994845" cy="4994910"/>
              </a:xfrm>
              <a:blipFill>
                <a:blip r:embed="rId2"/>
                <a:stretch>
                  <a:fillRect l="-759" r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DE07434-1FBD-A964-6AFA-7D5E45512D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3401" y="1360170"/>
            <a:ext cx="5423707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F060FD-9B0B-3A77-C047-A4BA3A38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LLM in a flash</a:t>
            </a:r>
            <a:r>
              <a:rPr lang="zh-CN" altLang="en-US" dirty="0"/>
              <a:t>：</a:t>
            </a:r>
            <a:r>
              <a:rPr lang="en" altLang="zh-CN" dirty="0"/>
              <a:t>Optimized Data Management in DRAM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A50ABB9-6D8B-89C8-96A3-673B7DBEA8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DRAM</a:t>
            </a:r>
            <a:r>
              <a:rPr lang="zh-CN" altLang="en-US" dirty="0"/>
              <a:t>中 优化数据在内存的管理策略。涉及预分配必要内存，建立相应数据结构（数据结构包括指针、矩阵、偏置、</a:t>
            </a:r>
            <a:r>
              <a:rPr lang="en" altLang="zh-CN" dirty="0" err="1"/>
              <a:t>num_used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 err="1"/>
              <a:t>last_k_active</a:t>
            </a:r>
            <a:r>
              <a:rPr lang="zh-CN" altLang="en-US" dirty="0"/>
              <a:t>），以实现高效管理。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EFBE09-A211-D455-AF85-BAF53ED949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256" y="2453012"/>
            <a:ext cx="8990250" cy="40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1F7DF1-221E-1EB6-09BA-D0EDAF66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ReALM</a:t>
            </a:r>
            <a:r>
              <a:rPr lang="zh-CN" altLang="en-US" dirty="0"/>
              <a:t> </a:t>
            </a:r>
            <a:r>
              <a:rPr lang="zh-CN" altLang="en-US" b="1" dirty="0"/>
              <a:t>感知终端屏幕信息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069D1B-7179-A40B-44CD-CE1C613CE5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381" y="1407838"/>
            <a:ext cx="2238896" cy="49949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DFC87A-3A3E-4F4C-F478-FD7FBB7676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295" y="1307618"/>
            <a:ext cx="1799101" cy="51691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5E2D33-EBF0-FB34-41B2-DC74EF4D81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407838"/>
            <a:ext cx="4608825" cy="4984073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F6C317AA-1EA9-C7F6-6D4C-D0DBAD8B4C7A}"/>
              </a:ext>
            </a:extLst>
          </p:cNvPr>
          <p:cNvCxnSpPr/>
          <p:nvPr/>
        </p:nvCxnSpPr>
        <p:spPr>
          <a:xfrm>
            <a:off x="8786648" y="1407838"/>
            <a:ext cx="0" cy="49949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1432E3FE-03DE-EF9A-1878-3C9B72862DA4}"/>
              </a:ext>
            </a:extLst>
          </p:cNvPr>
          <p:cNvCxnSpPr/>
          <p:nvPr/>
        </p:nvCxnSpPr>
        <p:spPr>
          <a:xfrm>
            <a:off x="5649311" y="1407510"/>
            <a:ext cx="0" cy="49949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8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/>
              <a:t>04.</a:t>
            </a:r>
            <a:r>
              <a:rPr lang="zh-CN" altLang="en-US" sz="8800" dirty="0"/>
              <a:t> </a:t>
            </a:r>
            <a:r>
              <a:rPr lang="zh-CN" altLang="en-US" sz="8800" dirty="0">
                <a:latin typeface="Gill Sans MT" panose="020B0502020104020203" pitchFamily="34" charset="0"/>
              </a:rPr>
              <a:t>行业趋势</a:t>
            </a:r>
            <a:endParaRPr lang="en-US" altLang="zh-CN" sz="8800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8800" dirty="0">
                <a:latin typeface="Gill Sans MT" panose="020B0502020104020203" pitchFamily="34" charset="0"/>
              </a:rPr>
              <a:t>洞察与思考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43847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F74F86-DB9A-ECDF-C166-DC755483B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8403" y="489857"/>
            <a:ext cx="10574593" cy="5520663"/>
          </a:xfrm>
        </p:spPr>
        <p:txBody>
          <a:bodyPr>
            <a:normAutofit/>
          </a:bodyPr>
          <a:lstStyle/>
          <a:p>
            <a:pPr algn="l"/>
            <a:r>
              <a:rPr lang="en-US" altLang="zh-CN" sz="6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4.1</a:t>
            </a:r>
          </a:p>
          <a:p>
            <a:pPr algn="l"/>
            <a:r>
              <a:rPr lang="en-US" altLang="zh-CN" sz="6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6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应用会促生换机潮吗</a:t>
            </a:r>
          </a:p>
        </p:txBody>
      </p:sp>
    </p:spTree>
    <p:extLst>
      <p:ext uri="{BB962C8B-B14F-4D97-AF65-F5344CB8AC3E}">
        <p14:creationId xmlns:p14="http://schemas.microsoft.com/office/powerpoint/2010/main" val="324896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2C925C-B60A-9D25-3787-44040AD2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手机厂商围绕</a:t>
            </a:r>
            <a:r>
              <a:rPr lang="en-US" altLang="zh-CN" dirty="0"/>
              <a:t> AI</a:t>
            </a:r>
            <a:r>
              <a:rPr lang="zh-CN" altLang="en-US" dirty="0"/>
              <a:t> 在做什么？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D073B1-97C6-CFA9-C141-7B72CBCA75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fontAlgn="base"/>
            <a:r>
              <a:rPr lang="en-US" altLang="zh-CN" dirty="0"/>
              <a:t>2023 </a:t>
            </a:r>
            <a:r>
              <a:rPr lang="zh-CN" altLang="en-US" dirty="0"/>
              <a:t>年下半年开始，国内手机厂商 </a:t>
            </a:r>
            <a:r>
              <a:rPr lang="en" altLang="zh-CN" dirty="0"/>
              <a:t>AI</a:t>
            </a:r>
            <a:r>
              <a:rPr lang="zh-CN" altLang="en-US" dirty="0"/>
              <a:t> 布局声量已经渐起，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in AI </a:t>
            </a:r>
            <a:r>
              <a:rPr lang="zh-CN" altLang="en-US" dirty="0"/>
              <a:t>手机：</a:t>
            </a:r>
            <a:endParaRPr lang="en-US" altLang="zh-CN" dirty="0"/>
          </a:p>
          <a:p>
            <a:pPr lvl="1" algn="just"/>
            <a:r>
              <a:rPr lang="en-US" altLang="zh-CN" dirty="0"/>
              <a:t>2023.08</a:t>
            </a:r>
            <a:r>
              <a:rPr lang="zh-CN" altLang="en-US" dirty="0"/>
              <a:t>，华为 </a:t>
            </a:r>
            <a:r>
              <a:rPr lang="en" altLang="zh-CN" dirty="0" err="1"/>
              <a:t>HarmonyOS</a:t>
            </a:r>
            <a:r>
              <a:rPr lang="en" altLang="zh-CN" dirty="0"/>
              <a:t> 4</a:t>
            </a:r>
            <a:r>
              <a:rPr lang="zh-CN" altLang="en-US" dirty="0"/>
              <a:t> 全面接入盘古大模型；</a:t>
            </a:r>
            <a:endParaRPr lang="en-US" altLang="zh-CN" dirty="0"/>
          </a:p>
          <a:p>
            <a:pPr lvl="1" algn="just"/>
            <a:r>
              <a:rPr lang="en-US" altLang="zh-CN" dirty="0"/>
              <a:t>2023.10</a:t>
            </a:r>
            <a:r>
              <a:rPr lang="zh-CN" altLang="en-US" dirty="0"/>
              <a:t>，小米自研</a:t>
            </a:r>
            <a:r>
              <a:rPr lang="en" altLang="zh-CN" dirty="0"/>
              <a:t>AI</a:t>
            </a:r>
            <a:r>
              <a:rPr lang="zh-CN" altLang="en-US" dirty="0"/>
              <a:t>大模型“</a:t>
            </a:r>
            <a:r>
              <a:rPr lang="en" altLang="zh-CN" dirty="0"/>
              <a:t>MiLM-6B”</a:t>
            </a:r>
            <a:r>
              <a:rPr lang="zh-CN" altLang="en-US" dirty="0"/>
              <a:t>接入澎湃</a:t>
            </a:r>
            <a:r>
              <a:rPr lang="en" altLang="zh-CN" dirty="0"/>
              <a:t>OS</a:t>
            </a:r>
            <a:r>
              <a:rPr lang="zh-CN" altLang="en" dirty="0"/>
              <a:t>；</a:t>
            </a:r>
            <a:endParaRPr lang="en-US" altLang="zh-CN" dirty="0"/>
          </a:p>
          <a:p>
            <a:pPr lvl="1" algn="just"/>
            <a:r>
              <a:rPr lang="en-US" altLang="zh-CN" dirty="0"/>
              <a:t>2023.</a:t>
            </a:r>
            <a:r>
              <a:rPr lang="en" altLang="zh-CN" dirty="0"/>
              <a:t>11</a:t>
            </a:r>
            <a:r>
              <a:rPr lang="zh-CN" altLang="en-US" dirty="0"/>
              <a:t>，</a:t>
            </a:r>
            <a:r>
              <a:rPr lang="en" altLang="zh-CN" dirty="0"/>
              <a:t>vivo</a:t>
            </a:r>
            <a:r>
              <a:rPr lang="zh-CN" altLang="en-US" dirty="0"/>
              <a:t>发布自研“蓝心大模型”；</a:t>
            </a:r>
            <a:endParaRPr lang="en-US" altLang="zh-CN" dirty="0"/>
          </a:p>
          <a:p>
            <a:pPr lvl="1" algn="just"/>
            <a:r>
              <a:rPr lang="en-US" altLang="zh-CN" dirty="0"/>
              <a:t>2023.11</a:t>
            </a:r>
            <a:r>
              <a:rPr lang="zh-CN" altLang="en-US" dirty="0"/>
              <a:t>，</a:t>
            </a:r>
            <a:r>
              <a:rPr lang="en" altLang="zh-CN" dirty="0"/>
              <a:t>OPPO</a:t>
            </a:r>
            <a:r>
              <a:rPr lang="zh-CN" altLang="en-US" dirty="0"/>
              <a:t> 在 </a:t>
            </a:r>
            <a:r>
              <a:rPr lang="en" altLang="zh-CN" dirty="0" err="1"/>
              <a:t>ColorOS</a:t>
            </a:r>
            <a:r>
              <a:rPr lang="en" altLang="zh-CN" dirty="0"/>
              <a:t> 14</a:t>
            </a:r>
            <a:r>
              <a:rPr lang="zh-CN" altLang="en-US" dirty="0"/>
              <a:t>引入“安第斯大模型”；</a:t>
            </a:r>
            <a:endParaRPr lang="en-US" altLang="zh-CN" dirty="0"/>
          </a:p>
          <a:p>
            <a:pPr lvl="1" algn="just"/>
            <a:r>
              <a:rPr lang="en-US" altLang="zh-CN" dirty="0"/>
              <a:t>2024.01</a:t>
            </a:r>
            <a:r>
              <a:rPr lang="zh-CN" altLang="en-US" dirty="0"/>
              <a:t>，荣耀也发布自研</a:t>
            </a:r>
            <a:r>
              <a:rPr lang="en-US" altLang="zh-CN" dirty="0"/>
              <a:t>70</a:t>
            </a:r>
            <a:r>
              <a:rPr lang="zh-CN" altLang="en-US" dirty="0"/>
              <a:t>亿参数端侧</a:t>
            </a:r>
            <a:r>
              <a:rPr lang="en" altLang="zh-CN" dirty="0"/>
              <a:t>AI</a:t>
            </a:r>
            <a:r>
              <a:rPr lang="zh-CN" altLang="en-US" dirty="0"/>
              <a:t>大模型“魔法大模型”；</a:t>
            </a:r>
            <a:endParaRPr lang="en-US" altLang="zh-CN" dirty="0"/>
          </a:p>
          <a:p>
            <a:pPr lvl="1" algn="just"/>
            <a:r>
              <a:rPr lang="en-US" altLang="zh-CN" dirty="0"/>
              <a:t>2024.06</a:t>
            </a:r>
            <a:r>
              <a:rPr lang="zh-CN" altLang="en-US" dirty="0"/>
              <a:t>，</a:t>
            </a:r>
            <a:r>
              <a:rPr lang="en-US" altLang="zh-CN" dirty="0"/>
              <a:t>WWDC</a:t>
            </a:r>
            <a:r>
              <a:rPr lang="zh-CN" altLang="en-US" dirty="0"/>
              <a:t> </a:t>
            </a:r>
            <a:r>
              <a:rPr lang="en-US" altLang="zh-CN" dirty="0"/>
              <a:t>Apple</a:t>
            </a:r>
            <a:r>
              <a:rPr lang="zh-CN" altLang="en-US" dirty="0"/>
              <a:t> 推出自研端云协同的大模型架构，接入 </a:t>
            </a:r>
            <a:r>
              <a:rPr lang="en-US" altLang="zh-CN" dirty="0"/>
              <a:t>OpenAI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algn="just"/>
            <a:r>
              <a:rPr lang="en-US" altLang="zh-CN" dirty="0"/>
              <a:t>2024.06</a:t>
            </a:r>
            <a:r>
              <a:rPr lang="zh-CN" altLang="en-US" dirty="0"/>
              <a:t>，华为 </a:t>
            </a:r>
            <a:r>
              <a:rPr lang="en-US" altLang="zh-CN" dirty="0"/>
              <a:t>HDC</a:t>
            </a:r>
            <a:r>
              <a:rPr lang="zh-CN" altLang="en-US" dirty="0"/>
              <a:t> 发布 </a:t>
            </a:r>
            <a:r>
              <a:rPr lang="en" altLang="zh-CN" dirty="0"/>
              <a:t>Harmony</a:t>
            </a:r>
            <a:r>
              <a:rPr lang="zh-CN" altLang="en-US" dirty="0"/>
              <a:t> </a:t>
            </a:r>
            <a:r>
              <a:rPr lang="en" altLang="zh-CN" dirty="0"/>
              <a:t>Intelligence</a:t>
            </a:r>
            <a:r>
              <a:rPr lang="zh-CN" altLang="en-US" dirty="0"/>
              <a:t>，官宣</a:t>
            </a:r>
            <a:r>
              <a:rPr lang="en-US" altLang="zh-CN" dirty="0"/>
              <a:t>《</a:t>
            </a:r>
            <a:r>
              <a:rPr lang="zh-CN" altLang="en-US" dirty="0"/>
              <a:t>智能</a:t>
            </a:r>
            <a:r>
              <a:rPr lang="en-US" altLang="zh-CN" dirty="0"/>
              <a:t> AI </a:t>
            </a:r>
            <a:r>
              <a:rPr lang="zh-CN" altLang="en-US" dirty="0"/>
              <a:t>终端白皮书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C8B91F0C-7F29-D8EA-3132-1B4680D1FDCF}"/>
              </a:ext>
            </a:extLst>
          </p:cNvPr>
          <p:cNvSpPr/>
          <p:nvPr/>
        </p:nvSpPr>
        <p:spPr>
          <a:xfrm>
            <a:off x="9946640" y="2123440"/>
            <a:ext cx="914400" cy="3241040"/>
          </a:xfrm>
          <a:prstGeom prst="downArrow">
            <a:avLst/>
          </a:prstGeom>
          <a:gradFill>
            <a:gsLst>
              <a:gs pos="0">
                <a:srgbClr val="82DD72"/>
              </a:gs>
              <a:gs pos="100000">
                <a:srgbClr val="11A2C0"/>
              </a:gs>
              <a:gs pos="100000">
                <a:srgbClr val="14A5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041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395C75-B388-499F-C845-BDBDE93B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Phone </a:t>
            </a:r>
            <a:r>
              <a:rPr lang="zh-CN" altLang="en-US" dirty="0"/>
              <a:t>功能点洞察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A43677-C4FC-FE79-6000-151C9143E1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fontAlgn="base"/>
            <a:r>
              <a:rPr lang="zh-CN" altLang="en-US" dirty="0"/>
              <a:t>现有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Phone</a:t>
            </a:r>
            <a:r>
              <a:rPr lang="zh-CN" altLang="en-US" dirty="0"/>
              <a:t> 的 </a:t>
            </a:r>
            <a:r>
              <a:rPr lang="en" altLang="zh-CN" dirty="0"/>
              <a:t>AI</a:t>
            </a:r>
            <a:r>
              <a:rPr lang="zh-CN" altLang="en-US" dirty="0"/>
              <a:t> 功能主要围绕应用层，效果在于提升个别功能使用效率，好像并没有一个</a:t>
            </a:r>
            <a:r>
              <a:rPr lang="en-US" altLang="zh-CN" dirty="0"/>
              <a:t> AI </a:t>
            </a:r>
            <a:r>
              <a:rPr lang="zh-CN" altLang="en-US" dirty="0"/>
              <a:t>功能会成为刚需，大部分是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，让智能无处不在。</a:t>
            </a:r>
            <a:endParaRPr lang="en-US" altLang="zh-CN" dirty="0"/>
          </a:p>
          <a:p>
            <a:pPr algn="just" fontAlgn="base"/>
            <a:r>
              <a:rPr lang="zh-CN" altLang="en-US" dirty="0"/>
              <a:t>实时通话翻译、会议录音总结等场景 </a:t>
            </a:r>
            <a:r>
              <a:rPr lang="en-US" altLang="zh-CN" dirty="0"/>
              <a:t>AI</a:t>
            </a:r>
            <a:r>
              <a:rPr lang="zh-CN" altLang="en-US" dirty="0"/>
              <a:t> 成为刚需，其他方向 </a:t>
            </a:r>
            <a:r>
              <a:rPr lang="en-US" altLang="zh-CN" dirty="0"/>
              <a:t>AI</a:t>
            </a:r>
            <a:r>
              <a:rPr lang="zh-CN" altLang="en-US" dirty="0"/>
              <a:t> 应用效果还没有足够惊艳。短期内 </a:t>
            </a:r>
            <a:r>
              <a:rPr lang="en-US" altLang="zh-CN" dirty="0"/>
              <a:t>AI</a:t>
            </a:r>
            <a:r>
              <a:rPr lang="zh-CN" altLang="en-US" dirty="0"/>
              <a:t> 对屏幕实体理解还不够，用户可以发起智能交互范畴受限。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606554-598F-F039-8806-68D2977630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7540" y="3734684"/>
            <a:ext cx="7785259" cy="2357506"/>
          </a:xfrm>
          <a:prstGeom prst="roundRect">
            <a:avLst>
              <a:gd name="adj" fmla="val 1031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32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395C75-B388-499F-C845-BDBDE93B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但这会是用户想要新 </a:t>
            </a:r>
            <a:r>
              <a:rPr lang="en" altLang="zh-CN" dirty="0"/>
              <a:t>iPhone</a:t>
            </a:r>
            <a:r>
              <a:rPr lang="zh-CN" altLang="en-US" dirty="0"/>
              <a:t> 吗？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A43677-C4FC-FE79-6000-151C9143E1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从文字、图片、语音，没有一个模态所在的场景，在智能终端中找不到的。</a:t>
            </a:r>
            <a:endParaRPr lang="en-US" altLang="zh-CN" dirty="0"/>
          </a:p>
          <a:p>
            <a:pPr algn="just"/>
            <a:r>
              <a:rPr lang="en-US" altLang="zh-CN" dirty="0"/>
              <a:t>ZOMI </a:t>
            </a:r>
            <a:r>
              <a:rPr lang="zh-CN" altLang="en-US" dirty="0"/>
              <a:t>相信</a:t>
            </a:r>
            <a:r>
              <a:rPr lang="en-US" altLang="zh-CN" dirty="0"/>
              <a:t> AI </a:t>
            </a:r>
            <a:r>
              <a:rPr lang="zh-CN" altLang="en-US" dirty="0"/>
              <a:t>无处不在很快就实现，但</a:t>
            </a:r>
            <a:r>
              <a:rPr lang="en-US" altLang="zh-CN" dirty="0"/>
              <a:t> AI </a:t>
            </a:r>
            <a:r>
              <a:rPr lang="zh-CN" altLang="en-US" dirty="0"/>
              <a:t>不是无所不能不是刚需，是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things</a:t>
            </a:r>
            <a:r>
              <a:rPr lang="zh-CN" altLang="en-US" dirty="0"/>
              <a:t> </a:t>
            </a:r>
            <a:r>
              <a:rPr lang="en-US" altLang="zh-CN" dirty="0"/>
              <a:t>Pretty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4BB63-D040-C184-620F-FEEC54407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7540" y="3734684"/>
            <a:ext cx="7785259" cy="2357506"/>
          </a:xfrm>
          <a:prstGeom prst="roundRect">
            <a:avLst>
              <a:gd name="adj" fmla="val 1031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02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395C75-B388-499F-C845-BDBDE93B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但这会是用户想要新 </a:t>
            </a:r>
            <a:r>
              <a:rPr lang="en" altLang="zh-CN" dirty="0"/>
              <a:t>iPhone</a:t>
            </a:r>
            <a:r>
              <a:rPr lang="zh-CN" altLang="en-US" dirty="0"/>
              <a:t> 吗？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A43677-C4FC-FE79-6000-151C9143E1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Apple</a:t>
            </a:r>
            <a:r>
              <a:rPr lang="zh-CN" altLang="en-US" dirty="0"/>
              <a:t> </a:t>
            </a:r>
            <a:r>
              <a:rPr lang="en-US" altLang="zh-CN" dirty="0"/>
              <a:t>Intelligence</a:t>
            </a:r>
            <a:r>
              <a:rPr lang="zh-CN" altLang="en-US" dirty="0"/>
              <a:t> 更多是让更多普通用户和传统</a:t>
            </a:r>
            <a:r>
              <a:rPr lang="en-US" altLang="zh-CN" dirty="0"/>
              <a:t> APP </a:t>
            </a:r>
            <a:r>
              <a:rPr lang="zh-CN" altLang="en-US" dirty="0"/>
              <a:t>开发者转到</a:t>
            </a:r>
            <a:r>
              <a:rPr lang="en-US" altLang="zh-CN" dirty="0"/>
              <a:t> AI</a:t>
            </a:r>
            <a:r>
              <a:rPr lang="zh-CN" altLang="en-US" dirty="0"/>
              <a:t>、了解到</a:t>
            </a:r>
            <a:r>
              <a:rPr lang="en-US" altLang="zh-CN" dirty="0"/>
              <a:t> AI</a:t>
            </a:r>
            <a:r>
              <a:rPr lang="zh-CN" altLang="en-US" dirty="0"/>
              <a:t>。</a:t>
            </a:r>
            <a:endParaRPr lang="en-US" altLang="zh-CN" dirty="0"/>
          </a:p>
          <a:p>
            <a:pPr algn="just"/>
            <a:r>
              <a:rPr lang="zh-CN" altLang="en-US" dirty="0"/>
              <a:t>这一轮</a:t>
            </a:r>
            <a:r>
              <a:rPr lang="en-US" altLang="zh-CN" dirty="0"/>
              <a:t> AIGC</a:t>
            </a:r>
            <a:r>
              <a:rPr lang="zh-CN" altLang="en-US" dirty="0"/>
              <a:t> 苹果玩不出花，</a:t>
            </a:r>
            <a:r>
              <a:rPr lang="en-US" altLang="zh-CN" dirty="0"/>
              <a:t>APP </a:t>
            </a:r>
            <a:r>
              <a:rPr lang="zh-CN" altLang="en-US" dirty="0"/>
              <a:t>厂商和</a:t>
            </a:r>
            <a:r>
              <a:rPr lang="en-US" altLang="zh-CN" dirty="0"/>
              <a:t> AIGC </a:t>
            </a:r>
            <a:r>
              <a:rPr lang="zh-CN" altLang="en-US" dirty="0"/>
              <a:t>创业公司才是这一轮 </a:t>
            </a:r>
            <a:r>
              <a:rPr lang="en-US" altLang="zh-CN" dirty="0"/>
              <a:t>AI </a:t>
            </a:r>
            <a:r>
              <a:rPr lang="zh-CN" altLang="en-US" dirty="0"/>
              <a:t>大模型革命缔造者。</a:t>
            </a:r>
            <a:endParaRPr lang="en-US" altLang="zh-CN" dirty="0"/>
          </a:p>
          <a:p>
            <a:pPr algn="just"/>
            <a:r>
              <a:rPr lang="zh-CN" altLang="en-US" dirty="0"/>
              <a:t>所以如果是要强大到撬动用户换机诉求，赛道中还没有出现对应刚需应用（</a:t>
            </a:r>
            <a:r>
              <a:rPr lang="en-US" altLang="zh-CN" dirty="0"/>
              <a:t>4G</a:t>
            </a:r>
            <a:r>
              <a:rPr lang="zh-CN" altLang="en-US" dirty="0"/>
              <a:t> 短视频）。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4BB63-D040-C184-620F-FEEC54407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7540" y="3734684"/>
            <a:ext cx="7785259" cy="2357506"/>
          </a:xfrm>
          <a:prstGeom prst="roundRect">
            <a:avLst>
              <a:gd name="adj" fmla="val 1031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310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3">
            <a:extLst>
              <a:ext uri="{FF2B5EF4-FFF2-40B4-BE49-F238E27FC236}">
                <a16:creationId xmlns:a16="http://schemas.microsoft.com/office/drawing/2014/main" id="{BAD244D2-15EC-DC8C-0A20-7F5CEF1DCE7B}"/>
              </a:ext>
            </a:extLst>
          </p:cNvPr>
          <p:cNvSpPr txBox="1">
            <a:spLocks/>
          </p:cNvSpPr>
          <p:nvPr/>
        </p:nvSpPr>
        <p:spPr>
          <a:xfrm>
            <a:off x="1068403" y="489857"/>
            <a:ext cx="10574593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4.2</a:t>
            </a:r>
          </a:p>
          <a:p>
            <a:pPr algn="l"/>
            <a:r>
              <a:rPr lang="zh-CN" alt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大模型如何跟手机厂商结合？</a:t>
            </a:r>
          </a:p>
        </p:txBody>
      </p:sp>
    </p:spTree>
    <p:extLst>
      <p:ext uri="{BB962C8B-B14F-4D97-AF65-F5344CB8AC3E}">
        <p14:creationId xmlns:p14="http://schemas.microsoft.com/office/powerpoint/2010/main" val="212897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B07C99-DF9A-4535-175F-40F7F480A4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2024.06.10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endParaRPr lang="en-US" altLang="zh-CN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Apple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WWDC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2024</a:t>
            </a:r>
            <a:endParaRPr lang="zh-CN" altLang="en-US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952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4A443C2-53EF-4C98-B903-9CF9D097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苹果与</a:t>
            </a:r>
            <a:r>
              <a:rPr lang="en-US" altLang="zh-CN" dirty="0"/>
              <a:t> OpenAI </a:t>
            </a:r>
            <a:r>
              <a:rPr lang="zh-CN" altLang="en-US" dirty="0"/>
              <a:t>合作方式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D75CA3-7763-CDC5-5554-3DCBCE5C35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OpenAI </a:t>
            </a:r>
            <a:r>
              <a:rPr lang="zh-CN" altLang="en-US" dirty="0"/>
              <a:t>作为苹果手机三方预置大模型提供商，一个手机厂商不能预置太多三方大模型；</a:t>
            </a:r>
            <a:endParaRPr lang="en-US" altLang="zh-CN" dirty="0"/>
          </a:p>
          <a:p>
            <a:r>
              <a:rPr lang="zh-CN" altLang="en-US" dirty="0"/>
              <a:t>三方大模型安全问题归还给</a:t>
            </a:r>
            <a:r>
              <a:rPr lang="en-US" altLang="zh-CN" dirty="0"/>
              <a:t> OpenAI </a:t>
            </a:r>
            <a:r>
              <a:rPr lang="zh-CN" altLang="en-US" dirty="0"/>
              <a:t>和</a:t>
            </a:r>
            <a:r>
              <a:rPr lang="en-US" altLang="zh-CN" dirty="0"/>
              <a:t>User</a:t>
            </a:r>
            <a:r>
              <a:rPr lang="zh-CN" altLang="en-US" dirty="0"/>
              <a:t>，有种甩锅嫌疑，提出新概念所谓 </a:t>
            </a:r>
            <a:r>
              <a:rPr lang="en-US" altLang="zh-CN" dirty="0"/>
              <a:t>PPC </a:t>
            </a:r>
            <a:r>
              <a:rPr lang="zh-CN" altLang="en-US" dirty="0"/>
              <a:t>安全；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575A88-B96D-0E87-4037-20F75044D6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741" y="2907138"/>
            <a:ext cx="7772400" cy="3332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415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4A443C2-53EF-4C98-B903-9CF9D097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手机厂商自研大模型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D75CA3-7763-CDC5-5554-3DCBCE5C35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头部手机厂商 </a:t>
            </a:r>
            <a:r>
              <a:rPr lang="en-US" altLang="zh-CN" dirty="0"/>
              <a:t>6+</a:t>
            </a:r>
            <a:r>
              <a:rPr lang="zh-CN" altLang="en-US" dirty="0"/>
              <a:t>（华为、苹果、小米、</a:t>
            </a:r>
            <a:r>
              <a:rPr lang="en-US" altLang="zh-CN" dirty="0"/>
              <a:t>Oppo</a:t>
            </a:r>
            <a:r>
              <a:rPr lang="zh-CN" altLang="en-US" dirty="0"/>
              <a:t>、</a:t>
            </a:r>
            <a:r>
              <a:rPr lang="en-US" altLang="zh-CN" dirty="0"/>
              <a:t>Vivo</a:t>
            </a:r>
            <a:r>
              <a:rPr lang="zh-CN" altLang="en-US" dirty="0"/>
              <a:t>、荣耀、传音？）自研大模型：</a:t>
            </a:r>
            <a:endParaRPr lang="en-US" altLang="zh-CN" dirty="0"/>
          </a:p>
          <a:p>
            <a:pPr lvl="1" algn="just"/>
            <a:r>
              <a:rPr lang="zh-CN" altLang="en-US" dirty="0"/>
              <a:t>小米自研套皮开源大模型</a:t>
            </a:r>
            <a:r>
              <a:rPr lang="en-US" altLang="zh-CN" dirty="0"/>
              <a:t>--</a:t>
            </a:r>
            <a:r>
              <a:rPr lang="en" altLang="zh-CN" dirty="0"/>
              <a:t>MiLM-6B</a:t>
            </a:r>
            <a:r>
              <a:rPr lang="zh-CN" altLang="en" dirty="0"/>
              <a:t>；</a:t>
            </a:r>
            <a:endParaRPr lang="en-US" altLang="zh-CN" dirty="0"/>
          </a:p>
          <a:p>
            <a:pPr lvl="1" algn="just"/>
            <a:r>
              <a:rPr lang="en" altLang="zh-CN" dirty="0"/>
              <a:t>Vivo</a:t>
            </a:r>
            <a:r>
              <a:rPr lang="zh-CN" altLang="en-US" dirty="0"/>
              <a:t> 自研套皮开源开源 </a:t>
            </a:r>
            <a:r>
              <a:rPr lang="en-US" altLang="zh-CN" dirty="0"/>
              <a:t>--</a:t>
            </a:r>
            <a:r>
              <a:rPr lang="zh-CN" altLang="en-US" dirty="0"/>
              <a:t> 蓝心大模型；</a:t>
            </a:r>
            <a:endParaRPr lang="en-US" altLang="zh-CN" dirty="0"/>
          </a:p>
          <a:p>
            <a:pPr lvl="1" algn="just"/>
            <a:r>
              <a:rPr lang="en" altLang="zh-CN" dirty="0"/>
              <a:t>OPPO</a:t>
            </a:r>
            <a:r>
              <a:rPr lang="zh-CN" altLang="en-US" dirty="0"/>
              <a:t> 与三方合作套皮大模型 </a:t>
            </a:r>
            <a:r>
              <a:rPr lang="en-US" altLang="zh-CN" dirty="0"/>
              <a:t>--</a:t>
            </a:r>
            <a:r>
              <a:rPr lang="zh-CN" altLang="en-US" dirty="0"/>
              <a:t> 安第斯大模型；</a:t>
            </a:r>
            <a:endParaRPr lang="en-US" altLang="zh-CN" dirty="0"/>
          </a:p>
          <a:p>
            <a:pPr lvl="1" algn="just"/>
            <a:r>
              <a:rPr lang="zh-CN" altLang="en-US" dirty="0"/>
              <a:t>荣耀自研套皮开源大模型 </a:t>
            </a:r>
            <a:r>
              <a:rPr lang="en-US" altLang="zh-CN" dirty="0"/>
              <a:t>--</a:t>
            </a:r>
            <a:r>
              <a:rPr lang="zh-CN" altLang="en-US" dirty="0"/>
              <a:t> 魔法大模型</a:t>
            </a:r>
            <a:r>
              <a:rPr lang="en-US" altLang="zh-CN" dirty="0"/>
              <a:t> 7B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华为背靠诺亚实验室 </a:t>
            </a:r>
            <a:r>
              <a:rPr lang="en-US" altLang="zh-CN" dirty="0"/>
              <a:t>+</a:t>
            </a:r>
            <a:r>
              <a:rPr lang="zh-CN" altLang="en-US" dirty="0"/>
              <a:t> 华为云提供盘古系列大模型；</a:t>
            </a:r>
            <a:endParaRPr lang="en-US" altLang="zh-CN" dirty="0"/>
          </a:p>
          <a:p>
            <a:pPr lvl="1"/>
            <a:r>
              <a:rPr lang="zh-CN" altLang="en-US" dirty="0"/>
              <a:t>苹果自研</a:t>
            </a:r>
            <a:r>
              <a:rPr lang="en-US" altLang="zh-CN" dirty="0"/>
              <a:t> </a:t>
            </a:r>
            <a:r>
              <a:rPr lang="en" altLang="zh-CN" dirty="0"/>
              <a:t>MM1</a:t>
            </a:r>
            <a:r>
              <a:rPr lang="zh-CN" altLang="en-US" dirty="0"/>
              <a:t>杀入大模型修罗场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MM1</a:t>
            </a:r>
            <a:r>
              <a:rPr lang="zh-CN" altLang="en-US" dirty="0"/>
              <a:t> </a:t>
            </a:r>
            <a:r>
              <a:rPr lang="en-US" altLang="zh-CN" dirty="0"/>
              <a:t>3B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algn="just"/>
            <a:endParaRPr lang="zh-CN" altLang="en-US" dirty="0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D8AF58FD-E850-F8DF-3D94-69D07CF99845}"/>
              </a:ext>
            </a:extLst>
          </p:cNvPr>
          <p:cNvSpPr/>
          <p:nvPr/>
        </p:nvSpPr>
        <p:spPr>
          <a:xfrm>
            <a:off x="9946640" y="2123440"/>
            <a:ext cx="914400" cy="2910573"/>
          </a:xfrm>
          <a:prstGeom prst="downArrow">
            <a:avLst/>
          </a:prstGeom>
          <a:gradFill>
            <a:gsLst>
              <a:gs pos="0">
                <a:srgbClr val="82DD72"/>
              </a:gs>
              <a:gs pos="100000">
                <a:srgbClr val="11A2C0"/>
              </a:gs>
              <a:gs pos="100000">
                <a:srgbClr val="14A5B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46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4FB982-E8C7-5B1E-C675-5EAD1BC8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 APP</a:t>
            </a:r>
            <a:r>
              <a:rPr lang="zh-CN" altLang="en-US" dirty="0"/>
              <a:t> 厂商提供的大模型如何分成？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1B86740-021B-BA70-124E-7940F80BAB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终端厂商自研大模型与 </a:t>
            </a:r>
            <a:r>
              <a:rPr lang="en-US" altLang="zh-CN" dirty="0"/>
              <a:t>APP</a:t>
            </a:r>
            <a:r>
              <a:rPr lang="zh-CN" altLang="en-US" dirty="0"/>
              <a:t> 厂商自研的大模型如何区分？</a:t>
            </a:r>
            <a:endParaRPr lang="en-US" altLang="zh-CN" dirty="0"/>
          </a:p>
          <a:p>
            <a:r>
              <a:rPr lang="en-US" altLang="zh-CN" dirty="0"/>
              <a:t>Apple </a:t>
            </a:r>
            <a:r>
              <a:rPr lang="zh-CN" altLang="en-US" dirty="0"/>
              <a:t>仅限于带货 </a:t>
            </a:r>
            <a:r>
              <a:rPr lang="en-US" altLang="zh-CN" dirty="0"/>
              <a:t>AIGC</a:t>
            </a:r>
            <a:r>
              <a:rPr lang="zh-CN" altLang="en-US" dirty="0"/>
              <a:t>？</a:t>
            </a:r>
            <a:r>
              <a:rPr lang="en-US" altLang="zh-CN" dirty="0"/>
              <a:t>APP</a:t>
            </a:r>
            <a:r>
              <a:rPr lang="zh-CN" altLang="en-US" dirty="0"/>
              <a:t> 厂商才是 </a:t>
            </a:r>
            <a:r>
              <a:rPr lang="en-US" altLang="zh-CN" dirty="0"/>
              <a:t>AIGC</a:t>
            </a:r>
            <a:r>
              <a:rPr lang="zh-CN" altLang="en-US" dirty="0"/>
              <a:t> 的缔造者</a:t>
            </a:r>
            <a:r>
              <a:rPr lang="en-US" altLang="zh-CN" dirty="0"/>
              <a:t>/</a:t>
            </a:r>
            <a:r>
              <a:rPr lang="zh-CN" altLang="en-US" dirty="0"/>
              <a:t>终结者？</a:t>
            </a:r>
            <a:endParaRPr lang="en-US" altLang="zh-CN" dirty="0"/>
          </a:p>
        </p:txBody>
      </p:sp>
      <p:pic>
        <p:nvPicPr>
          <p:cNvPr id="2052" name="Picture 4" descr="美图影像节发布美图设计室V3，实现“一个人就是一支团队” | 广告门">
            <a:extLst>
              <a:ext uri="{FF2B5EF4-FFF2-40B4-BE49-F238E27FC236}">
                <a16:creationId xmlns:a16="http://schemas.microsoft.com/office/drawing/2014/main" id="{3E291ECE-E43A-A4ED-FF48-4772903F4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576" y="2703124"/>
            <a:ext cx="8167290" cy="3406358"/>
          </a:xfrm>
          <a:prstGeom prst="roundRect">
            <a:avLst>
              <a:gd name="adj" fmla="val 65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7C72D2-FD4A-F86A-BBE1-0D6B42BEB1FA}"/>
              </a:ext>
            </a:extLst>
          </p:cNvPr>
          <p:cNvSpPr txBox="1"/>
          <p:nvPr/>
        </p:nvSpPr>
        <p:spPr>
          <a:xfrm>
            <a:off x="3838838" y="5909427"/>
            <a:ext cx="45533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Gill Sans MT" panose="020B0502020104020203" pitchFamily="34" charset="0"/>
              </a:rPr>
              <a:t>2024.06.12</a:t>
            </a:r>
            <a:r>
              <a:rPr lang="zh-CN" alt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第三届美图影像节</a:t>
            </a:r>
          </a:p>
        </p:txBody>
      </p:sp>
    </p:spTree>
    <p:extLst>
      <p:ext uri="{BB962C8B-B14F-4D97-AF65-F5344CB8AC3E}">
        <p14:creationId xmlns:p14="http://schemas.microsoft.com/office/powerpoint/2010/main" val="119127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4A443C2-53EF-4C98-B903-9CF9D097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 OpenAI </a:t>
            </a:r>
            <a:r>
              <a:rPr lang="zh-CN" altLang="en-US" dirty="0"/>
              <a:t>合作的洞察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D75CA3-7763-CDC5-5554-3DCBCE5C35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手机厂商不会</a:t>
            </a:r>
            <a:r>
              <a:rPr lang="en-US" altLang="zh-CN" dirty="0"/>
              <a:t>/</a:t>
            </a:r>
            <a:r>
              <a:rPr lang="zh-CN" altLang="en-US" dirty="0"/>
              <a:t>不能预置太多三方大模型，最坏情况未来终端厂商联合大模型厂商，强强联合；</a:t>
            </a:r>
            <a:endParaRPr lang="en-US" altLang="zh-CN" dirty="0"/>
          </a:p>
          <a:p>
            <a:r>
              <a:rPr lang="zh-CN" altLang="en-US" dirty="0"/>
              <a:t>剩下头部大模型公司真正能够让 </a:t>
            </a:r>
            <a:r>
              <a:rPr lang="en-US" altLang="zh-CN" dirty="0"/>
              <a:t>AI</a:t>
            </a:r>
            <a:r>
              <a:rPr lang="zh-CN" altLang="en-US" dirty="0"/>
              <a:t> 走向落地的机会越来越少，出口收窄在</a:t>
            </a:r>
            <a:r>
              <a:rPr lang="en-US" altLang="zh-CN" dirty="0"/>
              <a:t>6+</a:t>
            </a:r>
            <a:r>
              <a:rPr lang="zh-CN" altLang="en-US" dirty="0"/>
              <a:t>手机厂商；</a:t>
            </a:r>
            <a:endParaRPr lang="en-US" altLang="zh-CN" dirty="0"/>
          </a:p>
          <a:p>
            <a:r>
              <a:rPr lang="zh-CN" altLang="en-US" dirty="0"/>
              <a:t>中国工信部注册 </a:t>
            </a:r>
            <a:r>
              <a:rPr lang="en-US" altLang="zh-CN" dirty="0"/>
              <a:t>117 </a:t>
            </a:r>
            <a:r>
              <a:rPr lang="zh-CN" altLang="en-US" dirty="0"/>
              <a:t>个大模型</a:t>
            </a:r>
            <a:r>
              <a:rPr lang="en-US" altLang="zh-CN" dirty="0"/>
              <a:t>&amp;</a:t>
            </a:r>
            <a:r>
              <a:rPr lang="zh-CN" altLang="en-US" dirty="0"/>
              <a:t>对应公司，最终会剩下几个？</a:t>
            </a:r>
            <a:endParaRPr lang="en-US" altLang="zh-CN" dirty="0"/>
          </a:p>
          <a:p>
            <a:r>
              <a:rPr lang="zh-CN" altLang="en-US" dirty="0"/>
              <a:t>安全出问题了肯定是大模型厂商背锅，就像自动驾驶一样。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336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3">
            <a:extLst>
              <a:ext uri="{FF2B5EF4-FFF2-40B4-BE49-F238E27FC236}">
                <a16:creationId xmlns:a16="http://schemas.microsoft.com/office/drawing/2014/main" id="{BAD244D2-15EC-DC8C-0A20-7F5CEF1DCE7B}"/>
              </a:ext>
            </a:extLst>
          </p:cNvPr>
          <p:cNvSpPr txBox="1">
            <a:spLocks/>
          </p:cNvSpPr>
          <p:nvPr/>
        </p:nvSpPr>
        <p:spPr>
          <a:xfrm>
            <a:off x="1068403" y="489857"/>
            <a:ext cx="10574593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6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4.3</a:t>
            </a:r>
          </a:p>
          <a:p>
            <a:pPr algn="l"/>
            <a:r>
              <a:rPr lang="zh-CN" altLang="en-US" sz="6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对计算产业带来什么冲击？</a:t>
            </a:r>
          </a:p>
        </p:txBody>
      </p:sp>
    </p:spTree>
    <p:extLst>
      <p:ext uri="{BB962C8B-B14F-4D97-AF65-F5344CB8AC3E}">
        <p14:creationId xmlns:p14="http://schemas.microsoft.com/office/powerpoint/2010/main" val="3054829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80A811-EEE1-5E11-BEE1-5CB896F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回家吧</a:t>
            </a:r>
            <a:r>
              <a:rPr lang="en-US" altLang="zh-CN" dirty="0"/>
              <a:t>~</a:t>
            </a:r>
            <a:r>
              <a:rPr lang="zh-CN" altLang="en-US" dirty="0"/>
              <a:t>还是计算香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0C81C0-2ED2-B596-4180-AB3E3AB181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劝回：</a:t>
            </a:r>
            <a:r>
              <a:rPr lang="zh-CN" altLang="en-US" dirty="0"/>
              <a:t>当年离开昇腾去搞大模型创业公司的兄弟们赶紧回来吧</a:t>
            </a:r>
            <a:r>
              <a:rPr lang="en-US" altLang="zh-CN" dirty="0"/>
              <a:t>~</a:t>
            </a:r>
            <a:r>
              <a:rPr lang="zh-CN" altLang="en-US" dirty="0"/>
              <a:t>还是计算产业香，做上层应用变化太快，所以</a:t>
            </a:r>
            <a:r>
              <a:rPr lang="en-US" altLang="zh-CN" dirty="0"/>
              <a:t> ZOMI </a:t>
            </a:r>
            <a:r>
              <a:rPr lang="zh-CN" altLang="en-US" dirty="0"/>
              <a:t>才扎根</a:t>
            </a:r>
            <a:r>
              <a:rPr lang="en-US" altLang="zh-CN" dirty="0"/>
              <a:t> AI </a:t>
            </a:r>
            <a:r>
              <a:rPr lang="zh-CN" altLang="en-US" dirty="0"/>
              <a:t>系统。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114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80A811-EEE1-5E11-BEE1-5CB896F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计算产业的洞察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0C81C0-2ED2-B596-4180-AB3E3AB181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OpenAI</a:t>
            </a:r>
            <a:r>
              <a:rPr lang="zh-CN" altLang="en-US" dirty="0"/>
              <a:t> 目标是 </a:t>
            </a:r>
            <a:r>
              <a:rPr lang="en" altLang="zh-CN" dirty="0"/>
              <a:t>AGI</a:t>
            </a:r>
            <a:r>
              <a:rPr lang="zh-CN" altLang="en-US" dirty="0"/>
              <a:t> 能力，谷歌目标自家产品通过</a:t>
            </a:r>
            <a:r>
              <a:rPr lang="en-US" altLang="zh-CN" dirty="0"/>
              <a:t> AI</a:t>
            </a:r>
            <a:r>
              <a:rPr lang="zh-CN" altLang="en-US" dirty="0"/>
              <a:t> 提升商业化增量，微软目标是企业 </a:t>
            </a:r>
            <a:r>
              <a:rPr lang="en-US" altLang="zh-CN" dirty="0"/>
              <a:t>AI</a:t>
            </a:r>
            <a:r>
              <a:rPr lang="zh-CN" altLang="en-US" dirty="0"/>
              <a:t> 化原有产品，英伟达目标是提供 </a:t>
            </a:r>
            <a:r>
              <a:rPr lang="en-US" altLang="zh-CN" dirty="0"/>
              <a:t>AI</a:t>
            </a:r>
            <a:r>
              <a:rPr lang="zh-CN" altLang="en-US" dirty="0"/>
              <a:t> 算法突破的底层算力，因此 </a:t>
            </a:r>
            <a:r>
              <a:rPr lang="en-US" altLang="zh-CN" dirty="0"/>
              <a:t>NV</a:t>
            </a:r>
            <a:r>
              <a:rPr lang="zh-CN" altLang="en-US" dirty="0"/>
              <a:t> 称为计算产业。</a:t>
            </a:r>
            <a:endParaRPr lang="en-US" altLang="zh-CN" dirty="0"/>
          </a:p>
          <a:p>
            <a:r>
              <a:rPr lang="zh-CN" altLang="en-US" dirty="0"/>
              <a:t>在新一轮 </a:t>
            </a:r>
            <a:r>
              <a:rPr lang="en-US" altLang="zh-CN" dirty="0"/>
              <a:t>AIGC</a:t>
            </a:r>
            <a:r>
              <a:rPr lang="zh-CN" altLang="en-US" dirty="0"/>
              <a:t> 浪潮中，</a:t>
            </a:r>
            <a:r>
              <a:rPr lang="en-US" altLang="zh-CN" dirty="0"/>
              <a:t>Apple</a:t>
            </a:r>
            <a:r>
              <a:rPr lang="zh-CN" altLang="en-US" dirty="0"/>
              <a:t> 也希望能够成为计算产业的第一梯队要去冲锋陷阵、验证技术能否落地。因此推出的</a:t>
            </a:r>
            <a:r>
              <a:rPr lang="en-US" altLang="zh-CN" dirty="0"/>
              <a:t> M1</a:t>
            </a:r>
            <a:r>
              <a:rPr lang="zh-CN" altLang="en-US" dirty="0"/>
              <a:t>、</a:t>
            </a:r>
            <a:r>
              <a:rPr lang="en-US" altLang="zh-CN" dirty="0"/>
              <a:t>M2</a:t>
            </a:r>
            <a:r>
              <a:rPr lang="zh-CN" altLang="en-US" dirty="0"/>
              <a:t>、</a:t>
            </a:r>
            <a:r>
              <a:rPr lang="en-US" altLang="zh-CN" dirty="0"/>
              <a:t>M3</a:t>
            </a:r>
            <a:r>
              <a:rPr lang="zh-CN" altLang="en-US" dirty="0"/>
              <a:t> 到</a:t>
            </a:r>
            <a:r>
              <a:rPr lang="en-US" altLang="zh-CN" dirty="0"/>
              <a:t> M4</a:t>
            </a:r>
            <a:r>
              <a:rPr lang="zh-CN" altLang="en-US" dirty="0"/>
              <a:t> 都自带</a:t>
            </a:r>
            <a:r>
              <a:rPr lang="en-US" altLang="zh-CN" dirty="0"/>
              <a:t> AI </a:t>
            </a:r>
            <a:r>
              <a:rPr lang="zh-CN" altLang="en-US" dirty="0"/>
              <a:t>内核。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452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EC07F-3063-7421-15C8-A1068BEA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6BE78-46DB-346B-D7FF-4A6D9DE25E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052" name="Picture 4" descr="Apple announces M4 with more CPU cores and AI focus, just months after M3 |  Ars Technica">
            <a:extLst>
              <a:ext uri="{FF2B5EF4-FFF2-40B4-BE49-F238E27FC236}">
                <a16:creationId xmlns:a16="http://schemas.microsoft.com/office/drawing/2014/main" id="{FBC0123E-7F89-6986-60A0-21FD3972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6763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5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80A811-EEE1-5E11-BEE1-5CB896FC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计算产业的洞察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0C81C0-2ED2-B596-4180-AB3E3AB181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终端厂商也参与到在推理场景的计算产业，高通、联发科</a:t>
            </a:r>
            <a:r>
              <a:rPr lang="en-US" altLang="zh-CN" dirty="0"/>
              <a:t> MTK</a:t>
            </a:r>
            <a:r>
              <a:rPr lang="zh-CN" altLang="en-US" dirty="0"/>
              <a:t>、</a:t>
            </a:r>
            <a:r>
              <a:rPr lang="en-US" altLang="zh-CN" dirty="0"/>
              <a:t>OPPO</a:t>
            </a:r>
            <a:r>
              <a:rPr lang="zh-CN" altLang="en-US" dirty="0"/>
              <a:t>、</a:t>
            </a:r>
            <a:r>
              <a:rPr lang="en-US" altLang="zh-CN" dirty="0"/>
              <a:t>VIVO</a:t>
            </a:r>
            <a:r>
              <a:rPr lang="zh-CN" altLang="en-US" dirty="0"/>
              <a:t>、小米都想做外挂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Chip</a:t>
            </a:r>
            <a:r>
              <a:rPr lang="zh-CN" altLang="en-US" dirty="0"/>
              <a:t>，</a:t>
            </a:r>
            <a:r>
              <a:rPr lang="en-US" altLang="zh-CN" dirty="0"/>
              <a:t>AIGC </a:t>
            </a:r>
            <a:r>
              <a:rPr lang="zh-CN" altLang="en-US" dirty="0"/>
              <a:t>在计算的推理场景将会被瓜分得更加分散。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667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F74F86-DB9A-ECDF-C166-DC755483B8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Apple</a:t>
            </a:r>
            <a:r>
              <a:rPr lang="zh-CN" alt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这次是跟</a:t>
            </a:r>
            <a:r>
              <a:rPr lang="en-US" altLang="zh-CN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AI </a:t>
            </a:r>
            <a:r>
              <a:rPr lang="zh-CN" alt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黄昏恋 </a:t>
            </a:r>
            <a:r>
              <a:rPr lang="en-US" altLang="zh-CN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or</a:t>
            </a:r>
          </a:p>
          <a:p>
            <a:r>
              <a:rPr lang="zh-CN" alt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回到当初那个改变世界的少年？</a:t>
            </a:r>
          </a:p>
        </p:txBody>
      </p:sp>
    </p:spTree>
    <p:extLst>
      <p:ext uri="{BB962C8B-B14F-4D97-AF65-F5344CB8AC3E}">
        <p14:creationId xmlns:p14="http://schemas.microsoft.com/office/powerpoint/2010/main" val="44087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pple WWDC 2024: KI, macOS, iOS, iPadOS und Vision Pro – die Neuheiten |  STERN.de">
            <a:extLst>
              <a:ext uri="{FF2B5EF4-FFF2-40B4-BE49-F238E27FC236}">
                <a16:creationId xmlns:a16="http://schemas.microsoft.com/office/drawing/2014/main" id="{5C1928A9-D96C-75BE-8D1C-DDC9D795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9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24E75E4-9B38-6444-A341-BAA08528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 </a:t>
            </a:r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EFA3581-21AD-794D-8581-74C989A9B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https://machinelearning.apple.com/research/introducing-apple-foundation-models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https://machinelearning.apple.com/research/talaria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https://huggingface.co/posts/Jaward/185242785650522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241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WDC 2024: No AI (Apple Intelligence) love for HomePod">
            <a:extLst>
              <a:ext uri="{FF2B5EF4-FFF2-40B4-BE49-F238E27FC236}">
                <a16:creationId xmlns:a16="http://schemas.microsoft.com/office/drawing/2014/main" id="{D31862B8-1643-38CF-FC1E-97869B17A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7013"/>
            <a:ext cx="12196763" cy="640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16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45F9B33-E774-A5BC-463B-AD61A386C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670" y="2174240"/>
            <a:ext cx="10883421" cy="4226560"/>
          </a:xfrm>
          <a:prstGeom prst="rect">
            <a:avLst/>
          </a:prstGeom>
        </p:spPr>
      </p:pic>
      <p:sp>
        <p:nvSpPr>
          <p:cNvPr id="10" name="标题 9">
            <a:extLst>
              <a:ext uri="{FF2B5EF4-FFF2-40B4-BE49-F238E27FC236}">
                <a16:creationId xmlns:a16="http://schemas.microsoft.com/office/drawing/2014/main" id="{CF6FA884-5A46-22B4-87F9-F4F43F1CC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APPLE</a:t>
            </a:r>
            <a:r>
              <a:rPr lang="zh-CN" altLang="en-US" dirty="0"/>
              <a:t> 股价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29E643-1214-7244-B96E-2D1F1FF01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360"/>
            <a:ext cx="10963473" cy="1066800"/>
          </a:xfrm>
        </p:spPr>
        <p:txBody>
          <a:bodyPr/>
          <a:lstStyle/>
          <a:p>
            <a:r>
              <a:rPr lang="en" altLang="zh-CN" dirty="0"/>
              <a:t>WWDC</a:t>
            </a:r>
            <a:r>
              <a:rPr lang="zh-CN" altLang="en-US" dirty="0"/>
              <a:t> </a:t>
            </a:r>
            <a:r>
              <a:rPr lang="en-US" altLang="zh-CN" dirty="0"/>
              <a:t>Day2</a:t>
            </a:r>
            <a:r>
              <a:rPr lang="zh-CN" altLang="en-US" dirty="0"/>
              <a:t>，</a:t>
            </a:r>
            <a:r>
              <a:rPr lang="en-US" altLang="zh-CN" dirty="0"/>
              <a:t>Apple</a:t>
            </a:r>
            <a:r>
              <a:rPr lang="zh-CN" altLang="en-US" dirty="0"/>
              <a:t> 股价强势反弹超过</a:t>
            </a:r>
            <a:r>
              <a:rPr lang="en-US" altLang="zh-CN" dirty="0"/>
              <a:t>7.2%</a:t>
            </a:r>
            <a:r>
              <a:rPr lang="zh-CN" altLang="en-US" dirty="0"/>
              <a:t>，创 </a:t>
            </a:r>
            <a:r>
              <a:rPr lang="en-US" altLang="zh-CN" dirty="0"/>
              <a:t>2022.11.10</a:t>
            </a:r>
            <a:r>
              <a:rPr lang="zh-CN" altLang="en-US" dirty="0"/>
              <a:t> 以来最大涨幅，刷新</a:t>
            </a:r>
            <a:r>
              <a:rPr lang="en-US" altLang="zh-CN" dirty="0"/>
              <a:t>2023.12.14</a:t>
            </a:r>
            <a:r>
              <a:rPr lang="zh-CN" altLang="en-US" dirty="0"/>
              <a:t> 所创的收盘历史新高。</a:t>
            </a:r>
          </a:p>
        </p:txBody>
      </p:sp>
    </p:spTree>
    <p:extLst>
      <p:ext uri="{BB962C8B-B14F-4D97-AF65-F5344CB8AC3E}">
        <p14:creationId xmlns:p14="http://schemas.microsoft.com/office/powerpoint/2010/main" val="258372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重新定义春天！锤子自曝重磅新机：放大招-快科技-科技改变生活">
            <a:extLst>
              <a:ext uri="{FF2B5EF4-FFF2-40B4-BE49-F238E27FC236}">
                <a16:creationId xmlns:a16="http://schemas.microsoft.com/office/drawing/2014/main" id="{EC0F964B-CF08-B7E6-C2D1-BB166EA6A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1"/>
            <a:ext cx="1219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6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罗永浩“重新定义下一个十年的个人电脑”是痴人说梦话吗？_手机搜狐网">
            <a:extLst>
              <a:ext uri="{FF2B5EF4-FFF2-40B4-BE49-F238E27FC236}">
                <a16:creationId xmlns:a16="http://schemas.microsoft.com/office/drawing/2014/main" id="{490C930A-D82D-CF79-2C21-3DD7CAA9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599" y="0"/>
            <a:ext cx="9152241" cy="68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029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41726</TotalTime>
  <Words>1958</Words>
  <Application>Microsoft Macintosh PowerPoint</Application>
  <PresentationFormat>自定义</PresentationFormat>
  <Paragraphs>136</Paragraphs>
  <Slides>51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51</vt:i4>
      </vt:variant>
    </vt:vector>
  </HeadingPairs>
  <TitlesOfParts>
    <vt:vector size="68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WWDC 2024 启示录</vt:lpstr>
      <vt:lpstr>视频内容</vt:lpstr>
      <vt:lpstr>PowerPoint 演示文稿</vt:lpstr>
      <vt:lpstr>PowerPoint 演示文稿</vt:lpstr>
      <vt:lpstr>PowerPoint 演示文稿</vt:lpstr>
      <vt:lpstr>APPLE 股价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Apple Intelligence 大模型组成</vt:lpstr>
      <vt:lpstr>Apple Intelligence 大模型组成</vt:lpstr>
      <vt:lpstr>PowerPoint 演示文稿</vt:lpstr>
      <vt:lpstr>LoRA 微调针对不同任务</vt:lpstr>
      <vt:lpstr>Adapters 快速加载适配任务</vt:lpstr>
      <vt:lpstr>技术总结</vt:lpstr>
      <vt:lpstr>PowerPoint 演示文稿</vt:lpstr>
      <vt:lpstr>相关文章</vt:lpstr>
      <vt:lpstr>MM1 多模态大模型</vt:lpstr>
      <vt:lpstr>MM1 多模态大模型</vt:lpstr>
      <vt:lpstr>MM1 多模态大模型理解</vt:lpstr>
      <vt:lpstr>LLM in a flash 端测部署</vt:lpstr>
      <vt:lpstr>LLM in a flash 端测部署</vt:lpstr>
      <vt:lpstr>LLM in a flash：Selective Persistence Strategy</vt:lpstr>
      <vt:lpstr>LLM in a flash：Anticipating ReLU Sparsity</vt:lpstr>
      <vt:lpstr>LLM in a flash：Sliding Window</vt:lpstr>
      <vt:lpstr>LLM in a flash：Bundling Columns and Rows</vt:lpstr>
      <vt:lpstr>LLM in a flash：Optimized Data Management in DRAM</vt:lpstr>
      <vt:lpstr>ReALM 感知终端屏幕信息</vt:lpstr>
      <vt:lpstr>PowerPoint 演示文稿</vt:lpstr>
      <vt:lpstr>PowerPoint 演示文稿</vt:lpstr>
      <vt:lpstr>手机厂商围绕 AI 在做什么？</vt:lpstr>
      <vt:lpstr>AI Phone 功能点洞察</vt:lpstr>
      <vt:lpstr>但这会是用户想要新 iPhone 吗？</vt:lpstr>
      <vt:lpstr>但这会是用户想要新 iPhone 吗？</vt:lpstr>
      <vt:lpstr>PowerPoint 演示文稿</vt:lpstr>
      <vt:lpstr>苹果与 OpenAI 合作方式</vt:lpstr>
      <vt:lpstr>手机厂商自研大模型</vt:lpstr>
      <vt:lpstr>与 APP 厂商提供的大模型如何分成？</vt:lpstr>
      <vt:lpstr>与 OpenAI 合作的洞察</vt:lpstr>
      <vt:lpstr>PowerPoint 演示文稿</vt:lpstr>
      <vt:lpstr>回家吧~还是计算香</vt:lpstr>
      <vt:lpstr>计算产业的洞察</vt:lpstr>
      <vt:lpstr>PowerPoint 演示文稿</vt:lpstr>
      <vt:lpstr>计算产业的洞察</vt:lpstr>
      <vt:lpstr>PowerPoint 演示文稿</vt:lpstr>
      <vt:lpstr>PowerPoint 演示文稿</vt:lpstr>
      <vt:lpstr>参考文献 Reference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11922</cp:revision>
  <cp:lastPrinted>2023-09-08T09:14:01Z</cp:lastPrinted>
  <dcterms:created xsi:type="dcterms:W3CDTF">2020-08-28T08:44:19Z</dcterms:created>
  <dcterms:modified xsi:type="dcterms:W3CDTF">2024-07-21T02:46:05Z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